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80" r:id="rId2"/>
    <p:sldId id="322" r:id="rId3"/>
    <p:sldId id="314" r:id="rId4"/>
    <p:sldId id="308" r:id="rId5"/>
    <p:sldId id="285" r:id="rId6"/>
    <p:sldId id="287" r:id="rId7"/>
    <p:sldId id="319" r:id="rId8"/>
    <p:sldId id="323" r:id="rId9"/>
    <p:sldId id="317" r:id="rId10"/>
    <p:sldId id="320" r:id="rId11"/>
    <p:sldId id="291" r:id="rId12"/>
    <p:sldId id="293" r:id="rId13"/>
    <p:sldId id="292" r:id="rId14"/>
    <p:sldId id="296" r:id="rId15"/>
    <p:sldId id="299" r:id="rId16"/>
    <p:sldId id="297" r:id="rId17"/>
    <p:sldId id="303" r:id="rId18"/>
    <p:sldId id="316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C81C"/>
    <a:srgbClr val="E4C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5" autoAdjust="0"/>
    <p:restoredTop sz="94626" autoAdjust="0"/>
  </p:normalViewPr>
  <p:slideViewPr>
    <p:cSldViewPr>
      <p:cViewPr varScale="1">
        <p:scale>
          <a:sx n="81" d="100"/>
          <a:sy n="81" d="100"/>
        </p:scale>
        <p:origin x="-111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/>
            <a:t>大</a:t>
          </a:r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B0CC4D66-61DB-49E7-BAEA-89885E977FD6}" type="presOf" srcId="{45ECB1DE-4976-41EA-BF4A-BA9625218151}" destId="{61DA2F6A-A3A4-47F6-9631-E32DDDDECDEE}" srcOrd="0" destOrd="0" presId="urn:microsoft.com/office/officeart/2005/8/layout/venn1"/>
    <dgm:cxn modelId="{EA758E7E-8BFF-41B9-96FF-D1CF5E1610C3}" type="presOf" srcId="{EF24F56F-F948-4FAE-A21B-C908CFF0947F}" destId="{04E584C8-CAF4-4F3A-A494-457051CBD1BA}" srcOrd="0" destOrd="0" presId="urn:microsoft.com/office/officeart/2005/8/layout/venn1"/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FAF310D5-EEF5-4DC3-83B1-B48034456884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/>
            <a:t>连</a:t>
          </a:r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CFCB4742-8D43-489A-BBF7-CC1618D35DDE}" type="presOf" srcId="{CE6CFCA0-C49C-4951-BE4A-2894AF7F0369}" destId="{7B1E7C52-CF18-48B2-BB65-024F73E359D3}" srcOrd="0" destOrd="0" presId="urn:microsoft.com/office/officeart/2005/8/layout/venn1"/>
    <dgm:cxn modelId="{940C2563-554A-40FF-BFAA-B9E7252C1331}" type="presOf" srcId="{21F9EB01-2DBC-4DE3-BF4F-D736561A8F50}" destId="{EDBBB33F-27B5-48AE-A61C-C9DE23066AD1}" srcOrd="0" destOrd="0" presId="urn:microsoft.com/office/officeart/2005/8/layout/venn1"/>
    <dgm:cxn modelId="{A68D63EC-F0C0-48C7-85F1-4B6BB935A877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/>
            <a:t>事</a:t>
          </a:r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5D5C12DA-2293-40FC-9C98-B8EBC099190B}" type="presOf" srcId="{4E65984A-BA92-43D1-B9A2-B9086CB43038}" destId="{952DD290-D500-4BE9-9525-723274617DF1}" srcOrd="0" destOrd="0" presId="urn:microsoft.com/office/officeart/2005/8/layout/venn1"/>
    <dgm:cxn modelId="{D43FCD64-D388-4F1E-81B9-6AE5D558BA3F}" type="presOf" srcId="{0E6DF1C2-1746-482F-BF52-CD765E80A365}" destId="{171034FF-3396-4AA1-9482-05BACFB2D723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5F2702CE-E9D9-422B-8A29-83C8384984E5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#4" qsCatId="simple" csTypeId="urn:microsoft.com/office/officeart/2005/8/colors/accent1_2#4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/>
            <a:t>海</a:t>
          </a:r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7E47EBF9-071A-48E8-8DDF-9B2761B17C55}" type="presOf" srcId="{A4DBE9E6-97EB-4725-A2C1-3C97D390DE6E}" destId="{CD4B3101-F142-4E5E-B80A-8D9996F097C7}" srcOrd="0" destOrd="0" presId="urn:microsoft.com/office/officeart/2005/8/layout/venn1"/>
    <dgm:cxn modelId="{43D1A862-1819-4382-88C8-92EC13DE91AF}" type="presOf" srcId="{8A5913D2-4896-41F8-9856-90C73F67022D}" destId="{6F917F00-94F3-4752-A2F0-5E137890CEB8}" srcOrd="0" destOrd="0" presId="urn:microsoft.com/office/officeart/2005/8/layout/venn1"/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FFE8A4CA-71B5-49AE-881D-C3BACB9E8C8F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/>
            <a:t>大</a:t>
          </a:r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F4B9BC46-93C9-4047-AAD5-A14D165FCF9F}" type="presOf" srcId="{B9B3E140-8B8D-4175-BD94-00D1649702AA}" destId="{6DAFA64C-DC3D-43CC-9306-9A83B9F4FF30}" srcOrd="0" destOrd="0" presId="urn:microsoft.com/office/officeart/2005/8/layout/venn1"/>
    <dgm:cxn modelId="{D6041BE0-6D4E-473B-A1ED-2F2B3022DA1D}" type="presOf" srcId="{737B5EC5-D0D2-4529-A675-2479ADB7512A}" destId="{4470F79F-6492-40EA-A900-0CDDBA36E791}" srcOrd="0" destOrd="0" presId="urn:microsoft.com/office/officeart/2005/8/layout/venn1"/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37E773E1-BF54-4BA0-BDD2-2C83FEC93439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/>
            <a:t>学</a:t>
          </a:r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781CDEC6-F3C1-4873-BDF7-C03E8B350879}" type="presOf" srcId="{AABD46EF-623D-4EC1-9905-9F9517C84035}" destId="{8A8110AF-7FCF-4E47-932E-B9CB33926204}" srcOrd="0" destOrd="0" presId="urn:microsoft.com/office/officeart/2005/8/layout/venn1"/>
    <dgm:cxn modelId="{C9EA9A5D-C28C-4927-B438-5465022C1C39}" type="presOf" srcId="{938154DC-7DEC-4435-8AEE-F287F60DA644}" destId="{A319629E-037B-4B5B-8915-441F51FA60BC}" srcOrd="0" destOrd="0" presId="urn:microsoft.com/office/officeart/2005/8/layout/venn1"/>
    <dgm:cxn modelId="{8B6FDE82-CBB2-4741-B2CC-8A894F534C5C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4104"/>
          <a:ext cx="327787" cy="3574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/>
            <a:t>大</a:t>
          </a:r>
        </a:p>
      </dsp:txBody>
      <dsp:txXfrm>
        <a:off x="48003" y="226452"/>
        <a:ext cx="231781" cy="2527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520"/>
          <a:ext cx="350149" cy="39071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/>
            <a:t>连</a:t>
          </a:r>
        </a:p>
      </dsp:txBody>
      <dsp:txXfrm>
        <a:off x="51278" y="371738"/>
        <a:ext cx="247593" cy="2762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04" y="0"/>
          <a:ext cx="593958" cy="4941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/>
            <a:t>事</a:t>
          </a:r>
        </a:p>
      </dsp:txBody>
      <dsp:txXfrm>
        <a:off x="37079" y="72367"/>
        <a:ext cx="419992" cy="3494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2031"/>
          <a:ext cx="503851" cy="5038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/>
            <a:t>海</a:t>
          </a:r>
        </a:p>
      </dsp:txBody>
      <dsp:txXfrm>
        <a:off x="73787" y="165818"/>
        <a:ext cx="356277" cy="3562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23" y="144390"/>
          <a:ext cx="463126" cy="41688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/>
            <a:t>大</a:t>
          </a:r>
        </a:p>
      </dsp:txBody>
      <dsp:txXfrm>
        <a:off x="108546" y="205442"/>
        <a:ext cx="327480" cy="2947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37" y="143426"/>
          <a:ext cx="363818" cy="5320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/>
            <a:t>学</a:t>
          </a:r>
        </a:p>
      </dsp:txBody>
      <dsp:txXfrm>
        <a:off x="94717" y="221350"/>
        <a:ext cx="257258" cy="376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24.wmf"/><Relationship Id="rId7" Type="http://schemas.openxmlformats.org/officeDocument/2006/relationships/image" Target="../media/image27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CA3407C-D516-4245-9C54-224DA662DA8D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6CD00AE-5785-4BDC-A4AC-CCCCBDA481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604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D61E2D-53B5-4C11-B494-1CEB41BFEC6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48DB02-B7DA-41C7-8DB7-FAC4AF9D4CF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0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0CE9E4-CCA7-4C15-9E74-5C7CF27CB84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4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2F2D5E-2828-469A-950E-D6B590CA604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51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784DDE-F595-4184-BEAD-032985C87B7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10"/>
          <p:cNvSpPr/>
          <p:nvPr/>
        </p:nvSpPr>
        <p:spPr>
          <a:xfrm rot="16200000">
            <a:off x="7389019" y="5103019"/>
            <a:ext cx="1385887" cy="2124075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圆角矩形 16"/>
          <p:cNvSpPr/>
          <p:nvPr/>
        </p:nvSpPr>
        <p:spPr>
          <a:xfrm>
            <a:off x="-36513" y="6021388"/>
            <a:ext cx="8766176" cy="819150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11"/>
          <p:cNvSpPr/>
          <p:nvPr/>
        </p:nvSpPr>
        <p:spPr>
          <a:xfrm>
            <a:off x="8316913" y="0"/>
            <a:ext cx="827087" cy="6430963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17"/>
          <p:cNvGrpSpPr>
            <a:grpSpLocks/>
          </p:cNvGrpSpPr>
          <p:nvPr/>
        </p:nvGrpSpPr>
        <p:grpSpPr bwMode="auto">
          <a:xfrm>
            <a:off x="7672388" y="5516563"/>
            <a:ext cx="1508125" cy="1463675"/>
            <a:chOff x="7668345" y="5566926"/>
            <a:chExt cx="1508740" cy="1462473"/>
          </a:xfrm>
        </p:grpSpPr>
        <p:grpSp>
          <p:nvGrpSpPr>
            <p:cNvPr id="9" name="组合 18"/>
            <p:cNvGrpSpPr>
              <a:grpSpLocks/>
            </p:cNvGrpSpPr>
            <p:nvPr/>
          </p:nvGrpSpPr>
          <p:grpSpPr bwMode="auto"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11" name="图示 20"/>
              <p:cNvGraphicFramePr/>
              <p:nvPr userDrawn="1"/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12" name="图示 21"/>
              <p:cNvGraphicFramePr/>
              <p:nvPr userDrawn="1"/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13" name="图示 23"/>
              <p:cNvGraphicFramePr/>
              <p:nvPr userDrawn="1"/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14" name="图示 22"/>
              <p:cNvGraphicFramePr/>
              <p:nvPr userDrawn="1"/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15" name="图示 24"/>
              <p:cNvGraphicFramePr/>
              <p:nvPr userDrawn="1"/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16" name="图示 25"/>
              <p:cNvGraphicFramePr/>
              <p:nvPr userDrawn="1"/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1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/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4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BD4598-ACA7-4851-886E-F93D7B0A57AA}" type="datetimeFigureOut">
              <a:rPr lang="zh-CN" altLang="en-US"/>
              <a:pPr>
                <a:defRPr/>
              </a:pPr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84F908-A230-47A8-83CF-D8F4CE3556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3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5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43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7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21" Type="http://schemas.openxmlformats.org/officeDocument/2006/relationships/oleObject" Target="../embeddings/oleObject12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8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.wmf"/><Relationship Id="rId20" Type="http://schemas.openxmlformats.org/officeDocument/2006/relationships/image" Target="../media/image12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7.wmf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9.wmf"/><Relationship Id="rId22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16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7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1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971550" y="2216150"/>
            <a:ext cx="6535738" cy="214947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</a:rPr>
              <a:t>BB</a:t>
            </a:r>
            <a:r>
              <a:rPr lang="zh-CN" altLang="en-US" sz="3200" b="1" dirty="0">
                <a:solidFill>
                  <a:srgbClr val="FF0000"/>
                </a:solidFill>
              </a:rPr>
              <a:t>课堂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“校内统一认证入口”进入，进入后从左侧“我的课表中”选择“线性代数”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971550" y="800100"/>
            <a:ext cx="6535738" cy="87788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ea typeface="黑体" pitchFamily="2" charset="-122"/>
              </a:rPr>
              <a:t>                   网    上    资    源</a:t>
            </a:r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4100" name="Group 17"/>
          <p:cNvGrpSpPr>
            <a:grpSpLocks/>
          </p:cNvGrpSpPr>
          <p:nvPr/>
        </p:nvGrpSpPr>
        <p:grpSpPr bwMode="auto">
          <a:xfrm rot="5400000">
            <a:off x="1000125" y="2692400"/>
            <a:ext cx="4043363" cy="1420813"/>
            <a:chOff x="0" y="0"/>
            <a:chExt cx="2658" cy="984"/>
          </a:xfrm>
        </p:grpSpPr>
        <p:sp>
          <p:nvSpPr>
            <p:cNvPr id="4101" name="Freeform 20"/>
            <p:cNvSpPr>
              <a:spLocks noChangeArrowheads="1"/>
            </p:cNvSpPr>
            <p:nvPr/>
          </p:nvSpPr>
          <p:spPr bwMode="auto">
            <a:xfrm>
              <a:off x="0" y="10"/>
              <a:ext cx="1197" cy="867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" name="Freeform 21"/>
            <p:cNvSpPr>
              <a:spLocks noChangeArrowheads="1"/>
            </p:cNvSpPr>
            <p:nvPr/>
          </p:nvSpPr>
          <p:spPr bwMode="auto">
            <a:xfrm>
              <a:off x="1210" y="0"/>
              <a:ext cx="231" cy="984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" name="Freeform 22"/>
            <p:cNvSpPr>
              <a:spLocks noChangeArrowheads="1"/>
            </p:cNvSpPr>
            <p:nvPr/>
          </p:nvSpPr>
          <p:spPr bwMode="auto">
            <a:xfrm flipH="1">
              <a:off x="1461" y="11"/>
              <a:ext cx="1197" cy="867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8313" y="71438"/>
            <a:ext cx="74517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Calibri" pitchFamily="34" charset="0"/>
              </a:rPr>
              <a:t>                 行列式等于它的任一行（列）的各元</a:t>
            </a:r>
            <a:endParaRPr lang="en-US" altLang="zh-CN" sz="2600" b="1" dirty="0">
              <a:latin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Calibri" pitchFamily="34" charset="0"/>
              </a:rPr>
              <a:t>素与其对应的代数余子式乘积之和，即</a:t>
            </a:r>
            <a:endParaRPr lang="zh-CN" altLang="zh-CN" sz="2600" b="1" dirty="0">
              <a:latin typeface="Calibri" pitchFamily="34" charset="0"/>
            </a:endParaRPr>
          </a:p>
        </p:txBody>
      </p:sp>
      <p:graphicFrame>
        <p:nvGraphicFramePr>
          <p:cNvPr id="5" name="Object 22"/>
          <p:cNvGraphicFramePr>
            <a:graphicFrameLocks noChangeAspect="1"/>
          </p:cNvGraphicFramePr>
          <p:nvPr/>
        </p:nvGraphicFramePr>
        <p:xfrm>
          <a:off x="2082800" y="1192213"/>
          <a:ext cx="3136900" cy="259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53" name="Equation" r:id="rId3" imgW="3136900" imgH="2590800" progId="">
                  <p:embed/>
                </p:oleObj>
              </mc:Choice>
              <mc:Fallback>
                <p:oleObj name="Equation" r:id="rId3" imgW="3136900" imgH="2590800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800" y="1192213"/>
                        <a:ext cx="3136900" cy="2597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3"/>
          <p:cNvGraphicFramePr>
            <a:graphicFrameLocks noChangeAspect="1"/>
          </p:cNvGraphicFramePr>
          <p:nvPr/>
        </p:nvGraphicFramePr>
        <p:xfrm>
          <a:off x="6083300" y="3771900"/>
          <a:ext cx="1379538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54" name="Equation" r:id="rId5" imgW="1371600" imgH="901700" progId="">
                  <p:embed/>
                </p:oleObj>
              </mc:Choice>
              <mc:Fallback>
                <p:oleObj name="Equation" r:id="rId5" imgW="1371600" imgH="901700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300" y="3771900"/>
                        <a:ext cx="1379538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4"/>
          <p:cNvGraphicFramePr>
            <a:graphicFrameLocks noChangeAspect="1"/>
          </p:cNvGraphicFramePr>
          <p:nvPr/>
        </p:nvGraphicFramePr>
        <p:xfrm>
          <a:off x="647700" y="4895850"/>
          <a:ext cx="55118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55" name="Equation" r:id="rId7" imgW="5511800" imgH="457200" progId="">
                  <p:embed/>
                </p:oleObj>
              </mc:Choice>
              <mc:Fallback>
                <p:oleObj name="Equation" r:id="rId7" imgW="5511800" imgH="457200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4895850"/>
                        <a:ext cx="551180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5"/>
          <p:cNvGraphicFramePr>
            <a:graphicFrameLocks noChangeAspect="1"/>
          </p:cNvGraphicFramePr>
          <p:nvPr/>
        </p:nvGraphicFramePr>
        <p:xfrm>
          <a:off x="6191250" y="4679950"/>
          <a:ext cx="1379538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56" name="Equation" r:id="rId9" imgW="1371600" imgH="863600" progId="">
                  <p:embed/>
                </p:oleObj>
              </mc:Choice>
              <mc:Fallback>
                <p:oleObj name="Equation" r:id="rId9" imgW="1371600" imgH="863600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50" y="4679950"/>
                        <a:ext cx="1379538" cy="868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21"/>
          <p:cNvGrpSpPr>
            <a:grpSpLocks/>
          </p:cNvGrpSpPr>
          <p:nvPr/>
        </p:nvGrpSpPr>
        <p:grpSpPr bwMode="auto">
          <a:xfrm>
            <a:off x="7494588" y="3571875"/>
            <a:ext cx="792162" cy="663575"/>
            <a:chOff x="7229456" y="3404996"/>
            <a:chExt cx="792088" cy="831230"/>
          </a:xfrm>
        </p:grpSpPr>
        <p:sp>
          <p:nvSpPr>
            <p:cNvPr id="10" name="云形标注 9"/>
            <p:cNvSpPr/>
            <p:nvPr/>
          </p:nvSpPr>
          <p:spPr>
            <a:xfrm>
              <a:off x="7229456" y="3404996"/>
              <a:ext cx="792088" cy="831230"/>
            </a:xfrm>
            <a:prstGeom prst="cloudCallout">
              <a:avLst>
                <a:gd name="adj1" fmla="val -87514"/>
                <a:gd name="adj2" fmla="val 23254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29456" y="3522323"/>
              <a:ext cx="720658" cy="3997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+mn-ea"/>
                </a:rPr>
                <a:t>按行</a:t>
              </a:r>
            </a:p>
          </p:txBody>
        </p:sp>
      </p:grpSp>
      <p:grpSp>
        <p:nvGrpSpPr>
          <p:cNvPr id="12" name="组合 24"/>
          <p:cNvGrpSpPr>
            <a:grpSpLocks/>
          </p:cNvGrpSpPr>
          <p:nvPr/>
        </p:nvGrpSpPr>
        <p:grpSpPr bwMode="auto">
          <a:xfrm>
            <a:off x="6929438" y="5429250"/>
            <a:ext cx="792162" cy="642938"/>
            <a:chOff x="7164288" y="3489345"/>
            <a:chExt cx="792088" cy="746881"/>
          </a:xfrm>
        </p:grpSpPr>
        <p:sp>
          <p:nvSpPr>
            <p:cNvPr id="13" name="云形标注 12"/>
            <p:cNvSpPr/>
            <p:nvPr/>
          </p:nvSpPr>
          <p:spPr>
            <a:xfrm>
              <a:off x="7164288" y="3489345"/>
              <a:ext cx="792088" cy="746881"/>
            </a:xfrm>
            <a:prstGeom prst="cloudCallout">
              <a:avLst>
                <a:gd name="adj1" fmla="val -56604"/>
                <a:gd name="adj2" fmla="val -55021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200797" y="3662695"/>
              <a:ext cx="719071" cy="400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+mn-ea"/>
                </a:rPr>
                <a:t>按列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611560" y="71414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  <p:graphicFrame>
        <p:nvGraphicFramePr>
          <p:cNvPr id="16" name="Object 26"/>
          <p:cNvGraphicFramePr>
            <a:graphicFrameLocks noChangeAspect="1"/>
          </p:cNvGraphicFramePr>
          <p:nvPr/>
        </p:nvGraphicFramePr>
        <p:xfrm>
          <a:off x="611188" y="4005263"/>
          <a:ext cx="53721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57" name="Equation" r:id="rId11" imgW="5372100" imgH="457200" progId="">
                  <p:embed/>
                </p:oleObj>
              </mc:Choice>
              <mc:Fallback>
                <p:oleObj name="Equation" r:id="rId11" imgW="5372100" imgH="457200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005263"/>
                        <a:ext cx="5372100" cy="45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49" name="副标题 2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一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定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义</a:t>
            </a:r>
            <a:endParaRPr lang="zh-CN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zh-CN" altLang="en-US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7250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71500" y="428625"/>
            <a:ext cx="749935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对角</a:t>
            </a:r>
            <a:r>
              <a:rPr lang="zh-CN" altLang="zh-CN" sz="2600" b="1">
                <a:latin typeface="Times New Roman" pitchFamily="18" charset="0"/>
                <a:cs typeface="Times New Roman" pitchFamily="18" charset="0"/>
              </a:rPr>
              <a:t>行列式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Object 115"/>
          <p:cNvGraphicFramePr>
            <a:graphicFrameLocks noChangeAspect="1"/>
          </p:cNvGraphicFramePr>
          <p:nvPr/>
        </p:nvGraphicFramePr>
        <p:xfrm>
          <a:off x="1285875" y="1143000"/>
          <a:ext cx="3860800" cy="191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7" name="公式" r:id="rId3" imgW="3860800" imgH="1917700" progId="Equation.3">
                  <p:embed/>
                </p:oleObj>
              </mc:Choice>
              <mc:Fallback>
                <p:oleObj name="公式" r:id="rId3" imgW="3860800" imgH="1917700" progId="Equation.3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1143000"/>
                        <a:ext cx="3860800" cy="191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894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sp>
        <p:nvSpPr>
          <p:cNvPr id="12" name="直角三角形 11"/>
          <p:cNvSpPr/>
          <p:nvPr/>
        </p:nvSpPr>
        <p:spPr>
          <a:xfrm rot="10800000">
            <a:off x="1706563" y="1200150"/>
            <a:ext cx="1800225" cy="1368425"/>
          </a:xfrm>
          <a:prstGeom prst="rtTriangl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直角三角形 12"/>
          <p:cNvSpPr/>
          <p:nvPr/>
        </p:nvSpPr>
        <p:spPr>
          <a:xfrm>
            <a:off x="1370013" y="1571625"/>
            <a:ext cx="1784350" cy="1428750"/>
          </a:xfrm>
          <a:prstGeom prst="rtTriangl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6215063" y="500063"/>
            <a:ext cx="1800225" cy="1512887"/>
          </a:xfrm>
          <a:prstGeom prst="cloudCallout">
            <a:avLst>
              <a:gd name="adj1" fmla="val -86953"/>
              <a:gd name="adj2" fmla="val 42344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对角线元素乘积</a:t>
            </a:r>
          </a:p>
        </p:txBody>
      </p:sp>
      <p:sp>
        <p:nvSpPr>
          <p:cNvPr id="17" name="矩形 16"/>
          <p:cNvSpPr/>
          <p:nvPr/>
        </p:nvSpPr>
        <p:spPr>
          <a:xfrm>
            <a:off x="3857625" y="1857375"/>
            <a:ext cx="285750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43375" y="1857375"/>
            <a:ext cx="357188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00563" y="1857375"/>
            <a:ext cx="285750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86313" y="1857375"/>
            <a:ext cx="357187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71875" y="1928813"/>
            <a:ext cx="285750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903" name="副标题 2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一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定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义</a:t>
            </a:r>
            <a:endParaRPr lang="zh-CN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zh-CN" altLang="en-US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00063" y="3128963"/>
            <a:ext cx="4643437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下（上）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三角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行列式</a:t>
            </a: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Object 116"/>
          <p:cNvGraphicFramePr>
            <a:graphicFrameLocks noChangeAspect="1"/>
          </p:cNvGraphicFramePr>
          <p:nvPr/>
        </p:nvGraphicFramePr>
        <p:xfrm>
          <a:off x="1165225" y="3824288"/>
          <a:ext cx="4402138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98" name="Equation" r:id="rId5" imgW="4394160" imgH="1955520" progId="">
                  <p:embed/>
                </p:oleObj>
              </mc:Choice>
              <mc:Fallback>
                <p:oleObj name="Equation" r:id="rId5" imgW="4394160" imgH="1955520" progId="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3824288"/>
                        <a:ext cx="4402138" cy="196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云形标注 26"/>
          <p:cNvSpPr/>
          <p:nvPr/>
        </p:nvSpPr>
        <p:spPr>
          <a:xfrm>
            <a:off x="6227763" y="3752850"/>
            <a:ext cx="1800225" cy="1511300"/>
          </a:xfrm>
          <a:prstGeom prst="cloudCallout">
            <a:avLst>
              <a:gd name="adj1" fmla="val -85509"/>
              <a:gd name="adj2" fmla="val 1925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对角线元素乘积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143000" y="4200525"/>
            <a:ext cx="2714625" cy="1588"/>
          </a:xfrm>
          <a:prstGeom prst="line">
            <a:avLst/>
          </a:prstGeom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857375" y="4700588"/>
            <a:ext cx="2000250" cy="1587"/>
          </a:xfrm>
          <a:prstGeom prst="line">
            <a:avLst/>
          </a:prstGeom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427832" y="4985544"/>
            <a:ext cx="2000250" cy="1587"/>
          </a:xfrm>
          <a:prstGeom prst="line">
            <a:avLst/>
          </a:prstGeom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1392238" y="5235575"/>
            <a:ext cx="1500188" cy="1587"/>
          </a:xfrm>
          <a:prstGeom prst="line">
            <a:avLst/>
          </a:prstGeom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071938" y="4772025"/>
            <a:ext cx="357187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429125" y="4772025"/>
            <a:ext cx="357188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143500" y="4772025"/>
            <a:ext cx="428625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786188" y="4914900"/>
            <a:ext cx="28575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786313" y="4772025"/>
            <a:ext cx="357187" cy="42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build="p"/>
      <p:bldP spid="27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/>
          <p:cNvSpPr/>
          <p:nvPr/>
        </p:nvSpPr>
        <p:spPr>
          <a:xfrm>
            <a:off x="576153" y="188640"/>
            <a:ext cx="2699703" cy="1270399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CanUp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</a:rPr>
              <a:t>问题</a:t>
            </a:r>
          </a:p>
        </p:txBody>
      </p:sp>
      <p:sp>
        <p:nvSpPr>
          <p:cNvPr id="147458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sp>
        <p:nvSpPr>
          <p:cNvPr id="8" name="矩形 7"/>
          <p:cNvSpPr/>
          <p:nvPr/>
        </p:nvSpPr>
        <p:spPr>
          <a:xfrm>
            <a:off x="301625" y="1484313"/>
            <a:ext cx="7813675" cy="11636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两种特殊类型的行列式对角行列式和上（下）三角行列式是怎样计算的？</a:t>
            </a:r>
          </a:p>
        </p:txBody>
      </p:sp>
      <p:sp>
        <p:nvSpPr>
          <p:cNvPr id="147460" name="副标题 2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一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定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义</a:t>
            </a:r>
            <a:endParaRPr lang="zh-CN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zh-CN" altLang="en-US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625" y="3933825"/>
            <a:ext cx="7813675" cy="10175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00" b="1" dirty="0">
                <a:solidFill>
                  <a:schemeClr val="tx1"/>
                </a:solidFill>
              </a:rPr>
              <a:t>任意给出一个四阶、五阶甚至更高阶的行列式，怎样计算？</a:t>
            </a:r>
            <a:endParaRPr lang="zh-CN" altLang="zh-CN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组合 11"/>
          <p:cNvGrpSpPr/>
          <p:nvPr/>
        </p:nvGrpSpPr>
        <p:grpSpPr>
          <a:xfrm>
            <a:off x="571472" y="2767541"/>
            <a:ext cx="2091685" cy="1021499"/>
            <a:chOff x="4211960" y="0"/>
            <a:chExt cx="3096344" cy="191683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2" name="云形 11"/>
            <p:cNvSpPr/>
            <p:nvPr/>
          </p:nvSpPr>
          <p:spPr>
            <a:xfrm>
              <a:off x="4211960" y="0"/>
              <a:ext cx="3096344" cy="1916832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6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72000" y="407968"/>
              <a:ext cx="2286158" cy="1103498"/>
            </a:xfrm>
            <a:prstGeom prst="rect">
              <a:avLst/>
            </a:prstGeom>
            <a:grpFill/>
          </p:spPr>
          <p:txBody>
            <a:bodyPr>
              <a:prstTxWarp prst="textCanUp">
                <a:avLst/>
              </a:prstTxWarp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solidFill>
                    <a:schemeClr val="accent1">
                      <a:lumMod val="75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思考</a:t>
              </a:r>
              <a:endParaRPr lang="zh-CN" altLang="en-US" sz="2600" dirty="0">
                <a:latin typeface="+mn-ea"/>
                <a:ea typeface="+mn-ea"/>
              </a:endParaRPr>
            </a:p>
          </p:txBody>
        </p:sp>
      </p:grpSp>
      <p:sp>
        <p:nvSpPr>
          <p:cNvPr id="14" name="虚尾箭头 13"/>
          <p:cNvSpPr/>
          <p:nvPr/>
        </p:nvSpPr>
        <p:spPr>
          <a:xfrm>
            <a:off x="755650" y="5013325"/>
            <a:ext cx="1439863" cy="936625"/>
          </a:xfrm>
          <a:prstGeom prst="striped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14600" y="5235575"/>
            <a:ext cx="28527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latin typeface="Calibri" pitchFamily="34" charset="0"/>
              </a:rPr>
              <a:t>研究行列式的性质</a:t>
            </a:r>
            <a:endParaRPr lang="zh-CN" altLang="en-US" sz="26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7" grpId="0" animBg="1"/>
      <p:bldP spid="14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03313" y="1628775"/>
            <a:ext cx="2722562" cy="325438"/>
          </a:xfrm>
          <a:prstGeom prst="rect">
            <a:avLst/>
          </a:prstGeom>
          <a:solidFill>
            <a:srgbClr val="E478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313" y="2603500"/>
            <a:ext cx="2722562" cy="3254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3313" y="1144588"/>
            <a:ext cx="2722562" cy="327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27788" y="3506788"/>
            <a:ext cx="434975" cy="19399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59363" y="3500438"/>
            <a:ext cx="434975" cy="1946275"/>
          </a:xfrm>
          <a:prstGeom prst="rect">
            <a:avLst/>
          </a:prstGeom>
          <a:solidFill>
            <a:srgbClr val="E47802"/>
          </a:solidFill>
          <a:ln>
            <a:solidFill>
              <a:srgbClr val="E478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10075" y="3506788"/>
            <a:ext cx="436563" cy="19399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圆角右箭头 14"/>
          <p:cNvSpPr/>
          <p:nvPr/>
        </p:nvSpPr>
        <p:spPr>
          <a:xfrm rot="5400000">
            <a:off x="3195638" y="1778000"/>
            <a:ext cx="2281237" cy="1020763"/>
          </a:xfrm>
          <a:prstGeom prst="bentArrow">
            <a:avLst>
              <a:gd name="adj1" fmla="val 30195"/>
              <a:gd name="adj2" fmla="val 25000"/>
              <a:gd name="adj3" fmla="val 25000"/>
              <a:gd name="adj4" fmla="val 437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角右箭头 15"/>
          <p:cNvSpPr/>
          <p:nvPr/>
        </p:nvSpPr>
        <p:spPr>
          <a:xfrm rot="5400000">
            <a:off x="3759994" y="1694656"/>
            <a:ext cx="1800225" cy="1668463"/>
          </a:xfrm>
          <a:prstGeom prst="bentArrow">
            <a:avLst>
              <a:gd name="adj1" fmla="val 17724"/>
              <a:gd name="adj2" fmla="val 13792"/>
              <a:gd name="adj3" fmla="val 16405"/>
              <a:gd name="adj4" fmla="val 45919"/>
            </a:avLst>
          </a:prstGeom>
          <a:solidFill>
            <a:srgbClr val="E47802"/>
          </a:solidFill>
          <a:ln>
            <a:solidFill>
              <a:srgbClr val="E478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角右箭头 16"/>
          <p:cNvSpPr/>
          <p:nvPr/>
        </p:nvSpPr>
        <p:spPr>
          <a:xfrm rot="5400000">
            <a:off x="4931569" y="1497806"/>
            <a:ext cx="825500" cy="3036888"/>
          </a:xfrm>
          <a:prstGeom prst="bentArrow">
            <a:avLst>
              <a:gd name="adj1" fmla="val 40266"/>
              <a:gd name="adj2" fmla="val 26070"/>
              <a:gd name="adj3" fmla="val 34313"/>
              <a:gd name="adj4" fmla="val 3615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441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graphicFrame>
        <p:nvGraphicFramePr>
          <p:cNvPr id="9" name="Object 174"/>
          <p:cNvGraphicFramePr>
            <a:graphicFrameLocks noChangeAspect="1"/>
          </p:cNvGraphicFramePr>
          <p:nvPr/>
        </p:nvGraphicFramePr>
        <p:xfrm>
          <a:off x="501650" y="1052513"/>
          <a:ext cx="3194050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36" name="Equation" r:id="rId3" imgW="3187700" imgH="1955800" progId="">
                  <p:embed/>
                </p:oleObj>
              </mc:Choice>
              <mc:Fallback>
                <p:oleObj name="Equation" r:id="rId3" imgW="3187700" imgH="1955800" progId="">
                  <p:embed/>
                  <p:pic>
                    <p:nvPicPr>
                      <p:cNvPr id="0" name="Picture 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50" y="1052513"/>
                        <a:ext cx="3194050" cy="196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75"/>
          <p:cNvGraphicFramePr>
            <a:graphicFrameLocks noChangeAspect="1"/>
          </p:cNvGraphicFramePr>
          <p:nvPr/>
        </p:nvGraphicFramePr>
        <p:xfrm>
          <a:off x="3571875" y="3500438"/>
          <a:ext cx="3359150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37" name="Equation" r:id="rId5" imgW="3352800" imgH="1955800" progId="">
                  <p:embed/>
                </p:oleObj>
              </mc:Choice>
              <mc:Fallback>
                <p:oleObj name="Equation" r:id="rId5" imgW="3352800" imgH="1955800" progId="">
                  <p:embed/>
                  <p:pic>
                    <p:nvPicPr>
                      <p:cNvPr id="0" name="Picture 1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75" y="3500438"/>
                        <a:ext cx="3359150" cy="196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507609" y="358246"/>
            <a:ext cx="1190506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42925" y="5529263"/>
            <a:ext cx="70532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行列式 </a:t>
            </a:r>
            <a:r>
              <a:rPr lang="en-US" altLang="zh-CN" sz="2600" b="1" i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600" b="1" baseline="3000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称为行列式 </a:t>
            </a:r>
            <a:r>
              <a:rPr lang="en-US" altLang="zh-CN" sz="2600" b="1" i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转置行列式</a:t>
            </a:r>
            <a:endParaRPr lang="en-US" altLang="zh-CN" sz="2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51050" y="434975"/>
            <a:ext cx="1731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cs typeface="Times New Roman" pitchFamily="18" charset="0"/>
              </a:rPr>
              <a:t>转置行列式</a:t>
            </a:r>
            <a:endParaRPr lang="en-US" altLang="zh-CN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830638" y="417513"/>
            <a:ext cx="5445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400" b="1" baseline="30000"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96448" name="副标题 2"/>
          <p:cNvSpPr>
            <a:spLocks noGrp="1"/>
          </p:cNvSpPr>
          <p:nvPr>
            <p:ph type="subTitle" idx="1"/>
          </p:nvPr>
        </p:nvSpPr>
        <p:spPr>
          <a:xfrm>
            <a:off x="8358188" y="176213"/>
            <a:ext cx="71437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性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质</a:t>
            </a:r>
            <a:endParaRPr lang="zh-CN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zh-CN" altLang="en-US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21" grpId="0" build="p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98600" y="260350"/>
            <a:ext cx="4873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 行列式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与它的转置行列式相等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506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sp>
        <p:nvSpPr>
          <p:cNvPr id="149507" name="副标题 2"/>
          <p:cNvSpPr>
            <a:spLocks noGrp="1"/>
          </p:cNvSpPr>
          <p:nvPr>
            <p:ph type="subTitle" idx="1"/>
          </p:nvPr>
        </p:nvSpPr>
        <p:spPr>
          <a:xfrm>
            <a:off x="8358188" y="176213"/>
            <a:ext cx="71437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行列式性质</a:t>
            </a:r>
          </a:p>
        </p:txBody>
      </p:sp>
      <p:sp>
        <p:nvSpPr>
          <p:cNvPr id="11" name="矩形 10"/>
          <p:cNvSpPr/>
          <p:nvPr/>
        </p:nvSpPr>
        <p:spPr>
          <a:xfrm>
            <a:off x="395536" y="260648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71500" y="952500"/>
            <a:ext cx="72723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            互换行列式的两行（列），行列式变号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5536" y="952559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71500" y="2663825"/>
            <a:ext cx="72723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行列式的某一行（列）中所有元素都乘以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同一数 </a:t>
            </a:r>
            <a:r>
              <a:rPr lang="en-US" altLang="zh-CN" sz="2600" b="1" i="1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，等于用数 </a:t>
            </a:r>
            <a:r>
              <a:rPr lang="en-US" altLang="zh-CN" sz="2600" b="1" i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乘以此行列式    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5536" y="2664436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619250" y="4941888"/>
            <a:ext cx="6481763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行列式中如果有两行（列）元素成比例，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则此行列式等于零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5536" y="4941168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536" y="3812790"/>
            <a:ext cx="1103214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推论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92275" y="3816350"/>
            <a:ext cx="640873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行列式中某一行（列）中所有元素的公因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子可以提到行列式记号的外面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7544" y="1700808"/>
            <a:ext cx="1103214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推论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63713" y="1704975"/>
            <a:ext cx="6408737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行列式中有两行（列）元素对应相等，行列式等于</a:t>
            </a: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sp>
        <p:nvSpPr>
          <p:cNvPr id="138246" name="副标题 2"/>
          <p:cNvSpPr>
            <a:spLocks noGrp="1"/>
          </p:cNvSpPr>
          <p:nvPr>
            <p:ph type="subTitle" idx="1"/>
          </p:nvPr>
        </p:nvSpPr>
        <p:spPr>
          <a:xfrm>
            <a:off x="8358188" y="176213"/>
            <a:ext cx="71437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行列式性质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11188" y="260350"/>
            <a:ext cx="7526337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若行列式的某一列（行）的元素都是两数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之和，例如第 </a:t>
            </a:r>
            <a:r>
              <a:rPr lang="en-US" altLang="zh-CN" sz="2600" b="1" i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列的元素都是两数之和：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4717" y="313492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39750" y="4037013"/>
            <a:ext cx="759777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              把行列式的某一列（行）的各元素乘以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同一个数然后加到另一列（行）对应的元素上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去，行列式不变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5007" y="4005064"/>
            <a:ext cx="111919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2192338" y="1285875"/>
          <a:ext cx="3892550" cy="198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7" name="Equation" r:id="rId4" imgW="4520880" imgH="1981080" progId="">
                  <p:embed/>
                </p:oleObj>
              </mc:Choice>
              <mc:Fallback>
                <p:oleObj name="Equation" r:id="rId4" imgW="4520880" imgH="19810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2338" y="1285875"/>
                        <a:ext cx="3892550" cy="198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1188" y="3313113"/>
            <a:ext cx="75263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则行列式等于两个行列式的和。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571625" y="4357688"/>
            <a:ext cx="1143000" cy="13573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84663" y="2627313"/>
            <a:ext cx="561975" cy="144938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88125" y="2627313"/>
            <a:ext cx="1509713" cy="14493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08175" y="2565400"/>
            <a:ext cx="1368425" cy="1511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816" name="副标题 2"/>
          <p:cNvSpPr>
            <a:spLocks noGrp="1"/>
          </p:cNvSpPr>
          <p:nvPr>
            <p:ph type="subTitle" idx="1"/>
          </p:nvPr>
        </p:nvSpPr>
        <p:spPr>
          <a:xfrm>
            <a:off x="8358188" y="176213"/>
            <a:ext cx="71437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行列式性质</a:t>
            </a:r>
          </a:p>
        </p:txBody>
      </p:sp>
      <p:graphicFrame>
        <p:nvGraphicFramePr>
          <p:cNvPr id="4" name="Object 430"/>
          <p:cNvGraphicFramePr>
            <a:graphicFrameLocks noChangeAspect="1"/>
          </p:cNvGraphicFramePr>
          <p:nvPr/>
        </p:nvGraphicFramePr>
        <p:xfrm>
          <a:off x="1928813" y="428625"/>
          <a:ext cx="2509837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24" name="Equation" r:id="rId3" imgW="2501900" imgH="1473200" progId="">
                  <p:embed/>
                </p:oleObj>
              </mc:Choice>
              <mc:Fallback>
                <p:oleObj name="Equation" r:id="rId3" imgW="2501900" imgH="1473200" progId="">
                  <p:embed/>
                  <p:pic>
                    <p:nvPicPr>
                      <p:cNvPr id="0" name="Picture 4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428625"/>
                        <a:ext cx="2509837" cy="147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7188" y="357188"/>
            <a:ext cx="371792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设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解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431"/>
          <p:cNvGraphicFramePr>
            <a:graphicFrameLocks noChangeAspect="1"/>
          </p:cNvGraphicFramePr>
          <p:nvPr/>
        </p:nvGraphicFramePr>
        <p:xfrm>
          <a:off x="320675" y="2565400"/>
          <a:ext cx="2955925" cy="1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25" name="Equation" r:id="rId5" imgW="2959100" imgH="1473200" progId="">
                  <p:embed/>
                </p:oleObj>
              </mc:Choice>
              <mc:Fallback>
                <p:oleObj name="Equation" r:id="rId5" imgW="2959100" imgH="1473200" progId="">
                  <p:embed/>
                  <p:pic>
                    <p:nvPicPr>
                      <p:cNvPr id="0" name="Picture 4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2565400"/>
                        <a:ext cx="2955925" cy="1481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818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graphicFrame>
        <p:nvGraphicFramePr>
          <p:cNvPr id="10" name="Object 432"/>
          <p:cNvGraphicFramePr>
            <a:graphicFrameLocks noChangeAspect="1"/>
          </p:cNvGraphicFramePr>
          <p:nvPr/>
        </p:nvGraphicFramePr>
        <p:xfrm>
          <a:off x="3325813" y="2573338"/>
          <a:ext cx="4846637" cy="148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26" name="Equation" r:id="rId7" imgW="4851400" imgH="1473200" progId="">
                  <p:embed/>
                </p:oleObj>
              </mc:Choice>
              <mc:Fallback>
                <p:oleObj name="Equation" r:id="rId7" imgW="4851400" imgH="1473200" progId="">
                  <p:embed/>
                  <p:pic>
                    <p:nvPicPr>
                      <p:cNvPr id="0" name="Picture 4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813" y="2573338"/>
                        <a:ext cx="4846637" cy="1481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33"/>
          <p:cNvGraphicFramePr>
            <a:graphicFrameLocks noChangeAspect="1"/>
          </p:cNvGraphicFramePr>
          <p:nvPr/>
        </p:nvGraphicFramePr>
        <p:xfrm>
          <a:off x="395288" y="4251325"/>
          <a:ext cx="2386012" cy="1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27" name="Equation" r:id="rId9" imgW="2387600" imgH="1473200" progId="">
                  <p:embed/>
                </p:oleObj>
              </mc:Choice>
              <mc:Fallback>
                <p:oleObj name="Equation" r:id="rId9" imgW="2387600" imgH="1473200" progId="">
                  <p:embed/>
                  <p:pic>
                    <p:nvPicPr>
                      <p:cNvPr id="0" name="Picture 4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4251325"/>
                        <a:ext cx="2386012" cy="1481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云形标注 11"/>
          <p:cNvSpPr/>
          <p:nvPr/>
        </p:nvSpPr>
        <p:spPr>
          <a:xfrm>
            <a:off x="4386263" y="1909763"/>
            <a:ext cx="2592387" cy="1433512"/>
          </a:xfrm>
          <a:prstGeom prst="cloudCallout">
            <a:avLst>
              <a:gd name="adj1" fmla="val -91380"/>
              <a:gd name="adj2" fmla="val 3226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，拆分成两个行列式</a:t>
            </a:r>
          </a:p>
        </p:txBody>
      </p:sp>
      <p:sp>
        <p:nvSpPr>
          <p:cNvPr id="14" name="云形标注 13"/>
          <p:cNvSpPr/>
          <p:nvPr/>
        </p:nvSpPr>
        <p:spPr>
          <a:xfrm>
            <a:off x="3857625" y="4286250"/>
            <a:ext cx="2733675" cy="1722438"/>
          </a:xfrm>
          <a:prstGeom prst="cloudCallout">
            <a:avLst>
              <a:gd name="adj1" fmla="val 60936"/>
              <a:gd name="adj2" fmla="val -5682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，两列元素成比例，行列式等于零</a:t>
            </a:r>
          </a:p>
        </p:txBody>
      </p:sp>
      <p:graphicFrame>
        <p:nvGraphicFramePr>
          <p:cNvPr id="16" name="Object 434"/>
          <p:cNvGraphicFramePr>
            <a:graphicFrameLocks noChangeAspect="1"/>
          </p:cNvGraphicFramePr>
          <p:nvPr/>
        </p:nvGraphicFramePr>
        <p:xfrm>
          <a:off x="2843213" y="4251325"/>
          <a:ext cx="3502025" cy="1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28" name="Equation" r:id="rId11" imgW="3505200" imgH="1473200" progId="">
                  <p:embed/>
                </p:oleObj>
              </mc:Choice>
              <mc:Fallback>
                <p:oleObj name="Equation" r:id="rId11" imgW="3505200" imgH="1473200" progId="">
                  <p:embed/>
                  <p:pic>
                    <p:nvPicPr>
                      <p:cNvPr id="0" name="Picture 4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251325"/>
                        <a:ext cx="3502025" cy="1481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云形标注 17"/>
          <p:cNvSpPr/>
          <p:nvPr/>
        </p:nvSpPr>
        <p:spPr>
          <a:xfrm>
            <a:off x="3635375" y="4581525"/>
            <a:ext cx="2203450" cy="1217613"/>
          </a:xfrm>
          <a:prstGeom prst="cloudCallout">
            <a:avLst>
              <a:gd name="adj1" fmla="val -8327"/>
              <a:gd name="adj2" fmla="val -8649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，将公因子提出</a:t>
            </a:r>
          </a:p>
        </p:txBody>
      </p:sp>
      <p:graphicFrame>
        <p:nvGraphicFramePr>
          <p:cNvPr id="101655" name="Object 435"/>
          <p:cNvGraphicFramePr>
            <a:graphicFrameLocks noChangeAspect="1"/>
          </p:cNvGraphicFramePr>
          <p:nvPr/>
        </p:nvGraphicFramePr>
        <p:xfrm>
          <a:off x="5429250" y="384175"/>
          <a:ext cx="2857500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29" name="Equation" r:id="rId13" imgW="2959100" imgH="1473200" progId="">
                  <p:embed/>
                </p:oleObj>
              </mc:Choice>
              <mc:Fallback>
                <p:oleObj name="Equation" r:id="rId13" imgW="2959100" imgH="1473200" progId="">
                  <p:embed/>
                  <p:pic>
                    <p:nvPicPr>
                      <p:cNvPr id="0" name="Picture 4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384175"/>
                        <a:ext cx="2857500" cy="147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357688" y="357188"/>
            <a:ext cx="7699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求   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3857625" y="4286250"/>
            <a:ext cx="2643188" cy="1433513"/>
          </a:xfrm>
          <a:prstGeom prst="cloudCallout">
            <a:avLst>
              <a:gd name="adj1" fmla="val -88849"/>
              <a:gd name="adj2" fmla="val 12818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，交换两列，行列式变号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7" grpId="0" animBg="1"/>
      <p:bldP spid="15" grpId="0" animBg="1"/>
      <p:bldP spid="13" grpId="0" animBg="1"/>
      <p:bldP spid="12" grpId="0" animBg="1"/>
      <p:bldP spid="12" grpId="1" animBg="1"/>
      <p:bldP spid="14" grpId="0" animBg="1"/>
      <p:bldP spid="14" grpId="1" animBg="1"/>
      <p:bldP spid="18" grpId="0" animBg="1"/>
      <p:bldP spid="18" grpId="1" animBg="1"/>
      <p:bldP spid="19" grpId="0"/>
      <p:bldP spid="22" grpId="0" animBg="1"/>
      <p:bldP spid="2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203575" y="188913"/>
            <a:ext cx="360363" cy="3411537"/>
            <a:chOff x="3275856" y="833417"/>
            <a:chExt cx="360040" cy="3412252"/>
          </a:xfrm>
        </p:grpSpPr>
        <p:sp>
          <p:nvSpPr>
            <p:cNvPr id="4" name="上箭头标注 3"/>
            <p:cNvSpPr/>
            <p:nvPr/>
          </p:nvSpPr>
          <p:spPr>
            <a:xfrm flipV="1">
              <a:off x="3275856" y="833417"/>
              <a:ext cx="360040" cy="2303945"/>
            </a:xfrm>
            <a:prstGeom prst="upArrowCallout">
              <a:avLst>
                <a:gd name="adj1" fmla="val 50000"/>
                <a:gd name="adj2" fmla="val 50000"/>
                <a:gd name="adj3" fmla="val 61867"/>
                <a:gd name="adj4" fmla="val 8353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595" name="TextBox 4"/>
            <p:cNvSpPr txBox="1">
              <a:spLocks noChangeArrowheads="1"/>
            </p:cNvSpPr>
            <p:nvPr/>
          </p:nvSpPr>
          <p:spPr bwMode="auto">
            <a:xfrm>
              <a:off x="3275856" y="3137673"/>
              <a:ext cx="360040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>
                  <a:latin typeface="Times New Roman" pitchFamily="18" charset="0"/>
                  <a:cs typeface="Times New Roman" pitchFamily="18" charset="0"/>
                </a:rPr>
                <a:t>和为</a:t>
              </a:r>
              <a:r>
                <a:rPr lang="en-US" altLang="zh-CN" sz="2200" b="1">
                  <a:latin typeface="Times New Roman" pitchFamily="18" charset="0"/>
                  <a:cs typeface="Times New Roman" pitchFamily="18" charset="0"/>
                </a:rPr>
                <a:t>6</a:t>
              </a:r>
              <a:endParaRPr lang="zh-CN" altLang="en-US" sz="22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635375" y="188913"/>
            <a:ext cx="374650" cy="3411537"/>
            <a:chOff x="3694178" y="833417"/>
            <a:chExt cx="373766" cy="3412252"/>
          </a:xfrm>
        </p:grpSpPr>
        <p:sp>
          <p:nvSpPr>
            <p:cNvPr id="13" name="上箭头标注 12"/>
            <p:cNvSpPr/>
            <p:nvPr/>
          </p:nvSpPr>
          <p:spPr>
            <a:xfrm flipV="1">
              <a:off x="3708432" y="833417"/>
              <a:ext cx="359512" cy="2303945"/>
            </a:xfrm>
            <a:prstGeom prst="upArrowCallout">
              <a:avLst>
                <a:gd name="adj1" fmla="val 50000"/>
                <a:gd name="adj2" fmla="val 50000"/>
                <a:gd name="adj3" fmla="val 61867"/>
                <a:gd name="adj4" fmla="val 8353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593" name="TextBox 15"/>
            <p:cNvSpPr txBox="1">
              <a:spLocks noChangeArrowheads="1"/>
            </p:cNvSpPr>
            <p:nvPr/>
          </p:nvSpPr>
          <p:spPr bwMode="auto">
            <a:xfrm>
              <a:off x="3694178" y="3137673"/>
              <a:ext cx="360040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>
                  <a:latin typeface="Times New Roman" pitchFamily="18" charset="0"/>
                  <a:cs typeface="Times New Roman" pitchFamily="18" charset="0"/>
                </a:rPr>
                <a:t>和为</a:t>
              </a:r>
              <a:r>
                <a:rPr lang="en-US" altLang="zh-CN" sz="2200" b="1">
                  <a:latin typeface="Times New Roman" pitchFamily="18" charset="0"/>
                  <a:cs typeface="Times New Roman" pitchFamily="18" charset="0"/>
                </a:rPr>
                <a:t>6</a:t>
              </a:r>
              <a:endParaRPr lang="zh-CN" altLang="en-US" sz="22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140200" y="192088"/>
            <a:ext cx="360363" cy="3411537"/>
            <a:chOff x="4139952" y="836712"/>
            <a:chExt cx="360040" cy="3412252"/>
          </a:xfrm>
        </p:grpSpPr>
        <p:sp>
          <p:nvSpPr>
            <p:cNvPr id="14" name="上箭头标注 13"/>
            <p:cNvSpPr/>
            <p:nvPr/>
          </p:nvSpPr>
          <p:spPr>
            <a:xfrm flipV="1">
              <a:off x="4139952" y="836712"/>
              <a:ext cx="360040" cy="2303945"/>
            </a:xfrm>
            <a:prstGeom prst="upArrowCallout">
              <a:avLst>
                <a:gd name="adj1" fmla="val 50000"/>
                <a:gd name="adj2" fmla="val 50000"/>
                <a:gd name="adj3" fmla="val 61867"/>
                <a:gd name="adj4" fmla="val 8353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591" name="TextBox 16"/>
            <p:cNvSpPr txBox="1">
              <a:spLocks noChangeArrowheads="1"/>
            </p:cNvSpPr>
            <p:nvPr/>
          </p:nvSpPr>
          <p:spPr bwMode="auto">
            <a:xfrm>
              <a:off x="4139952" y="3140968"/>
              <a:ext cx="360040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>
                  <a:latin typeface="Times New Roman" pitchFamily="18" charset="0"/>
                  <a:cs typeface="Times New Roman" pitchFamily="18" charset="0"/>
                </a:rPr>
                <a:t>和为</a:t>
              </a:r>
              <a:r>
                <a:rPr lang="en-US" altLang="zh-CN" sz="2200" b="1">
                  <a:latin typeface="Times New Roman" pitchFamily="18" charset="0"/>
                  <a:cs typeface="Times New Roman" pitchFamily="18" charset="0"/>
                </a:rPr>
                <a:t>6</a:t>
              </a:r>
              <a:endParaRPr lang="zh-CN" altLang="en-US" sz="22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643438" y="188913"/>
            <a:ext cx="360362" cy="3395662"/>
            <a:chOff x="4572000" y="833417"/>
            <a:chExt cx="360040" cy="3395687"/>
          </a:xfrm>
        </p:grpSpPr>
        <p:sp>
          <p:nvSpPr>
            <p:cNvPr id="15" name="上箭头标注 14"/>
            <p:cNvSpPr/>
            <p:nvPr/>
          </p:nvSpPr>
          <p:spPr>
            <a:xfrm flipV="1">
              <a:off x="4572000" y="833417"/>
              <a:ext cx="360040" cy="2303479"/>
            </a:xfrm>
            <a:prstGeom prst="upArrowCallout">
              <a:avLst>
                <a:gd name="adj1" fmla="val 50000"/>
                <a:gd name="adj2" fmla="val 50000"/>
                <a:gd name="adj3" fmla="val 61867"/>
                <a:gd name="adj4" fmla="val 8353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589" name="TextBox 17"/>
            <p:cNvSpPr txBox="1">
              <a:spLocks noChangeArrowheads="1"/>
            </p:cNvSpPr>
            <p:nvPr/>
          </p:nvSpPr>
          <p:spPr bwMode="auto">
            <a:xfrm>
              <a:off x="4572000" y="3121108"/>
              <a:ext cx="360040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>
                  <a:latin typeface="Times New Roman" pitchFamily="18" charset="0"/>
                  <a:cs typeface="Times New Roman" pitchFamily="18" charset="0"/>
                </a:rPr>
                <a:t>和为</a:t>
              </a:r>
              <a:r>
                <a:rPr lang="en-US" altLang="zh-CN" sz="2200" b="1">
                  <a:latin typeface="Times New Roman" pitchFamily="18" charset="0"/>
                  <a:cs typeface="Times New Roman" pitchFamily="18" charset="0"/>
                </a:rPr>
                <a:t>6</a:t>
              </a:r>
              <a:endParaRPr lang="zh-CN" altLang="en-US" sz="22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3582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sp>
        <p:nvSpPr>
          <p:cNvPr id="103583" name="副标题 2"/>
          <p:cNvSpPr>
            <a:spLocks noGrp="1"/>
          </p:cNvSpPr>
          <p:nvPr>
            <p:ph type="subTitle" idx="1"/>
          </p:nvPr>
        </p:nvSpPr>
        <p:spPr>
          <a:xfrm>
            <a:off x="8358188" y="176213"/>
            <a:ext cx="71437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行列式性质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39763" y="188913"/>
            <a:ext cx="74580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计算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解一：                                 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50"/>
          <p:cNvGraphicFramePr>
            <a:graphicFrameLocks noChangeAspect="1"/>
          </p:cNvGraphicFramePr>
          <p:nvPr/>
        </p:nvGraphicFramePr>
        <p:xfrm>
          <a:off x="2627313" y="188913"/>
          <a:ext cx="2330450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6" name="Equation" r:id="rId3" imgW="2324100" imgH="1930400" progId="">
                  <p:embed/>
                </p:oleObj>
              </mc:Choice>
              <mc:Fallback>
                <p:oleObj name="Equation" r:id="rId3" imgW="2324100" imgH="1930400" progId="">
                  <p:embed/>
                  <p:pic>
                    <p:nvPicPr>
                      <p:cNvPr id="0" name="Picture 1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88913"/>
                        <a:ext cx="2330450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云形标注 2"/>
          <p:cNvSpPr/>
          <p:nvPr/>
        </p:nvSpPr>
        <p:spPr>
          <a:xfrm>
            <a:off x="5724525" y="188913"/>
            <a:ext cx="2160588" cy="1085850"/>
          </a:xfrm>
          <a:prstGeom prst="cloudCallout">
            <a:avLst>
              <a:gd name="adj1" fmla="val -78716"/>
              <a:gd name="adj2" fmla="val 1744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ysClr val="windowText" lastClr="000000"/>
                </a:solidFill>
              </a:rPr>
              <a:t>特点：</a:t>
            </a:r>
            <a:endParaRPr lang="en-US" altLang="zh-CN" sz="2200" b="1" dirty="0">
              <a:solidFill>
                <a:sysClr val="windowText" lastClr="0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ysClr val="windowText" lastClr="000000"/>
                </a:solidFill>
              </a:rPr>
              <a:t>每列元素和相等</a:t>
            </a:r>
          </a:p>
        </p:txBody>
      </p:sp>
      <p:graphicFrame>
        <p:nvGraphicFramePr>
          <p:cNvPr id="23" name="Object 151"/>
          <p:cNvGraphicFramePr>
            <a:graphicFrameLocks noChangeAspect="1"/>
          </p:cNvGraphicFramePr>
          <p:nvPr/>
        </p:nvGraphicFramePr>
        <p:xfrm>
          <a:off x="1285875" y="2212975"/>
          <a:ext cx="4059238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7" name="Equation" r:id="rId5" imgW="4051300" imgH="1930400" progId="">
                  <p:embed/>
                </p:oleObj>
              </mc:Choice>
              <mc:Fallback>
                <p:oleObj name="Equation" r:id="rId5" imgW="4051300" imgH="1930400" progId="">
                  <p:embed/>
                  <p:pic>
                    <p:nvPicPr>
                      <p:cNvPr id="0" name="Picture 1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2212975"/>
                        <a:ext cx="4059238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52"/>
          <p:cNvGraphicFramePr>
            <a:graphicFrameLocks noChangeAspect="1"/>
          </p:cNvGraphicFramePr>
          <p:nvPr/>
        </p:nvGraphicFramePr>
        <p:xfrm>
          <a:off x="1281113" y="4149725"/>
          <a:ext cx="3578225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8" name="Equation" r:id="rId7" imgW="3568700" imgH="1930400" progId="">
                  <p:embed/>
                </p:oleObj>
              </mc:Choice>
              <mc:Fallback>
                <p:oleObj name="Equation" r:id="rId7" imgW="3568700" imgH="1930400" progId="">
                  <p:embed/>
                  <p:pic>
                    <p:nvPicPr>
                      <p:cNvPr id="0" name="Picture 1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1113" y="4149725"/>
                        <a:ext cx="3578225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云形标注 24"/>
          <p:cNvSpPr/>
          <p:nvPr/>
        </p:nvSpPr>
        <p:spPr>
          <a:xfrm>
            <a:off x="5929313" y="1643063"/>
            <a:ext cx="1857375" cy="785812"/>
          </a:xfrm>
          <a:prstGeom prst="cloudCallout">
            <a:avLst>
              <a:gd name="adj1" fmla="val -84720"/>
              <a:gd name="adj2" fmla="val 3730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将公因子</a:t>
            </a:r>
            <a:r>
              <a:rPr lang="en-US" altLang="zh-CN" sz="2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2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提出</a:t>
            </a:r>
          </a:p>
        </p:txBody>
      </p:sp>
      <p:graphicFrame>
        <p:nvGraphicFramePr>
          <p:cNvPr id="103473" name="Object 153"/>
          <p:cNvGraphicFramePr>
            <a:graphicFrameLocks noChangeAspect="1"/>
          </p:cNvGraphicFramePr>
          <p:nvPr/>
        </p:nvGraphicFramePr>
        <p:xfrm>
          <a:off x="5286375" y="2214563"/>
          <a:ext cx="2227263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9" name="Equation" r:id="rId9" imgW="2222500" imgH="1930400" progId="">
                  <p:embed/>
                </p:oleObj>
              </mc:Choice>
              <mc:Fallback>
                <p:oleObj name="Equation" r:id="rId9" imgW="2222500" imgH="1930400" progId="">
                  <p:embed/>
                  <p:pic>
                    <p:nvPicPr>
                      <p:cNvPr id="0" name="Picture 1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75" y="2214563"/>
                        <a:ext cx="2227263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48263" y="4643438"/>
            <a:ext cx="30241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练习：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P21  4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                  4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3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25" grpId="1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副标题 2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endParaRPr lang="en-US" altLang="zh-CN"/>
          </a:p>
          <a:p>
            <a:endParaRPr lang="en-US" altLang="zh-CN"/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作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业</a:t>
            </a:r>
            <a:r>
              <a:rPr lang="zh-CN" altLang="en-US"/>
              <a:t> </a:t>
            </a:r>
          </a:p>
        </p:txBody>
      </p:sp>
      <p:sp>
        <p:nvSpPr>
          <p:cNvPr id="154626" name="内容占位符 3"/>
          <p:cNvSpPr>
            <a:spLocks noGrp="1"/>
          </p:cNvSpPr>
          <p:nvPr>
            <p:ph sz="quarter" idx="10"/>
          </p:nvPr>
        </p:nvSpPr>
        <p:spPr>
          <a:xfrm>
            <a:off x="115888" y="115888"/>
            <a:ext cx="8056562" cy="5689600"/>
          </a:xfrm>
        </p:spPr>
        <p:txBody>
          <a:bodyPr/>
          <a:lstStyle/>
          <a:p>
            <a:pPr>
              <a:buFont typeface="Arial" charset="0"/>
              <a:buNone/>
            </a:pPr>
            <a:endParaRPr lang="en-US" altLang="zh-CN" sz="40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en-US" altLang="zh-CN" sz="40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zh-CN" altLang="en-US" sz="4000" b="1">
                <a:latin typeface="Times New Roman" pitchFamily="18" charset="0"/>
                <a:cs typeface="Times New Roman" pitchFamily="18" charset="0"/>
              </a:rPr>
              <a:t>一、背诵行列式定义</a:t>
            </a:r>
            <a:endParaRPr lang="en-US" altLang="zh-CN" sz="40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zh-CN" altLang="en-US" sz="4000" b="1">
                <a:latin typeface="Times New Roman" pitchFamily="18" charset="0"/>
                <a:cs typeface="Times New Roman" pitchFamily="18" charset="0"/>
              </a:rPr>
              <a:t>二、熟背行列式性质</a:t>
            </a:r>
          </a:p>
        </p:txBody>
      </p:sp>
      <p:sp>
        <p:nvSpPr>
          <p:cNvPr id="154627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zh-CN" altLang="en-US" sz="3600">
                <a:latin typeface="黑体" pitchFamily="49" charset="-122"/>
                <a:ea typeface="黑体" pitchFamily="49" charset="-122"/>
              </a:rPr>
              <a:t>平时成绩设置</a:t>
            </a: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147" name="矩形 16"/>
          <p:cNvSpPr>
            <a:spLocks noChangeArrowheads="1"/>
          </p:cNvSpPr>
          <p:nvPr/>
        </p:nvSpPr>
        <p:spPr bwMode="auto">
          <a:xfrm>
            <a:off x="3395663" y="836613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宋体" charset="-122"/>
              </a:rPr>
              <a:t>平 时 成 绩 </a:t>
            </a:r>
          </a:p>
        </p:txBody>
      </p:sp>
      <p:sp>
        <p:nvSpPr>
          <p:cNvPr id="6148" name="TextBox 18"/>
          <p:cNvSpPr txBox="1">
            <a:spLocks noChangeArrowheads="1"/>
          </p:cNvSpPr>
          <p:nvPr/>
        </p:nvSpPr>
        <p:spPr bwMode="auto">
          <a:xfrm>
            <a:off x="395288" y="1844675"/>
            <a:ext cx="7705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800" b="1">
                <a:latin typeface="宋体" charset="-122"/>
              </a:rPr>
              <a:t>、</a:t>
            </a:r>
            <a:r>
              <a:rPr lang="zh-CN" altLang="en-US" sz="2400" b="1">
                <a:latin typeface="宋体" charset="-122"/>
              </a:rPr>
              <a:t>考勤</a:t>
            </a:r>
            <a:r>
              <a:rPr lang="zh-CN" altLang="en-US" sz="2800" b="1">
                <a:latin typeface="宋体" charset="-122"/>
              </a:rPr>
              <a:t>：</a:t>
            </a:r>
            <a:r>
              <a:rPr lang="en-US" altLang="zh-CN" sz="2400">
                <a:latin typeface="Times New Roman" pitchFamily="18" charset="0"/>
              </a:rPr>
              <a:t>5</a:t>
            </a:r>
            <a:r>
              <a:rPr lang="zh-CN" altLang="en-US" sz="2800" b="1">
                <a:latin typeface="宋体" charset="-122"/>
              </a:rPr>
              <a:t>分   </a:t>
            </a:r>
            <a:r>
              <a:rPr lang="zh-CN" altLang="en-US" sz="2400" b="1">
                <a:latin typeface="宋体" charset="-122"/>
              </a:rPr>
              <a:t>由班长负责</a:t>
            </a:r>
            <a:r>
              <a:rPr lang="zh-CN" altLang="en-US" sz="2800" b="1">
                <a:latin typeface="宋体" charset="-122"/>
              </a:rPr>
              <a:t> </a:t>
            </a:r>
          </a:p>
        </p:txBody>
      </p:sp>
      <p:sp>
        <p:nvSpPr>
          <p:cNvPr id="6149" name="TextBox 19"/>
          <p:cNvSpPr txBox="1">
            <a:spLocks noChangeArrowheads="1"/>
          </p:cNvSpPr>
          <p:nvPr/>
        </p:nvSpPr>
        <p:spPr bwMode="auto">
          <a:xfrm>
            <a:off x="395288" y="3265488"/>
            <a:ext cx="7705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800" b="1">
                <a:latin typeface="宋体" charset="-122"/>
              </a:rPr>
              <a:t>、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课堂表现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5</a:t>
            </a:r>
            <a:r>
              <a:rPr lang="zh-CN" altLang="en-US" sz="2400" b="1">
                <a:latin typeface="宋体" charset="-122"/>
              </a:rPr>
              <a:t>分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>
                <a:latin typeface="宋体" charset="-122"/>
              </a:rPr>
              <a:t>由班长负责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6150" name="TextBox 20"/>
          <p:cNvSpPr txBox="1">
            <a:spLocks noChangeArrowheads="1"/>
          </p:cNvSpPr>
          <p:nvPr/>
        </p:nvSpPr>
        <p:spPr bwMode="auto">
          <a:xfrm>
            <a:off x="468313" y="2420938"/>
            <a:ext cx="79136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charset="-122"/>
              </a:rPr>
              <a:t>以班为单位，每班旷课一名同学</a:t>
            </a:r>
            <a:r>
              <a:rPr lang="zh-CN" altLang="en-US" sz="2400" b="1">
                <a:latin typeface="Times New Roman" pitchFamily="18" charset="0"/>
              </a:rPr>
              <a:t>，</a:t>
            </a:r>
            <a:r>
              <a:rPr lang="zh-CN" altLang="en-US" sz="2400" b="1">
                <a:latin typeface="宋体" charset="-122"/>
              </a:rPr>
              <a:t>其它班每个同学记</a:t>
            </a:r>
            <a:r>
              <a:rPr lang="en-US" altLang="zh-CN" sz="2400" b="1">
                <a:latin typeface="宋体" charset="-122"/>
              </a:rPr>
              <a:t>2</a:t>
            </a:r>
            <a:r>
              <a:rPr lang="zh-CN" altLang="en-US" sz="2400" b="1">
                <a:latin typeface="宋体" charset="-122"/>
              </a:rPr>
              <a:t>分；</a:t>
            </a:r>
          </a:p>
        </p:txBody>
      </p:sp>
      <p:sp>
        <p:nvSpPr>
          <p:cNvPr id="6151" name="TextBox 21"/>
          <p:cNvSpPr txBox="1">
            <a:spLocks noChangeArrowheads="1"/>
          </p:cNvSpPr>
          <p:nvPr/>
        </p:nvSpPr>
        <p:spPr bwMode="auto">
          <a:xfrm>
            <a:off x="971550" y="2751138"/>
            <a:ext cx="7912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charset="-122"/>
              </a:rPr>
              <a:t>每班迟到一名同学，其他班每个同学记</a:t>
            </a:r>
            <a:r>
              <a:rPr lang="en-US" altLang="zh-CN" sz="2400">
                <a:latin typeface="宋体" charset="-122"/>
              </a:rPr>
              <a:t>1</a:t>
            </a:r>
            <a:r>
              <a:rPr lang="zh-CN" altLang="en-US" sz="2400" b="1">
                <a:latin typeface="宋体" charset="-122"/>
              </a:rPr>
              <a:t>分（提前</a:t>
            </a:r>
            <a:r>
              <a:rPr lang="en-US" altLang="zh-CN" sz="2400" b="1">
                <a:latin typeface="宋体" charset="-122"/>
              </a:rPr>
              <a:t>5</a:t>
            </a:r>
            <a:r>
              <a:rPr lang="zh-CN" altLang="en-US" sz="2400" b="1">
                <a:latin typeface="宋体" charset="-122"/>
              </a:rPr>
              <a:t>分钟）</a:t>
            </a:r>
          </a:p>
        </p:txBody>
      </p:sp>
      <p:sp>
        <p:nvSpPr>
          <p:cNvPr id="6152" name="TextBox 22"/>
          <p:cNvSpPr txBox="1">
            <a:spLocks noChangeArrowheads="1"/>
          </p:cNvSpPr>
          <p:nvPr/>
        </p:nvSpPr>
        <p:spPr bwMode="auto">
          <a:xfrm>
            <a:off x="468313" y="3789363"/>
            <a:ext cx="79121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charset="-122"/>
              </a:rPr>
              <a:t>课堂提问：一个同学答对，该班每个同学记</a:t>
            </a:r>
            <a:r>
              <a:rPr lang="en-US" altLang="zh-CN" sz="2400" b="1">
                <a:latin typeface="宋体" charset="-122"/>
              </a:rPr>
              <a:t>1</a:t>
            </a:r>
            <a:r>
              <a:rPr lang="zh-CN" altLang="en-US" sz="2400" b="1">
                <a:latin typeface="宋体" charset="-122"/>
              </a:rPr>
              <a:t>分，该同学再记</a:t>
            </a:r>
            <a:r>
              <a:rPr lang="en-US" altLang="zh-CN" sz="2400" b="1">
                <a:latin typeface="宋体" charset="-122"/>
              </a:rPr>
              <a:t>1</a:t>
            </a:r>
            <a:r>
              <a:rPr lang="zh-CN" altLang="en-US" sz="2400" b="1">
                <a:latin typeface="宋体" charset="-122"/>
              </a:rPr>
              <a:t>分；若答错，其他班每个同学记</a:t>
            </a:r>
            <a:r>
              <a:rPr lang="en-US" altLang="zh-CN" sz="2400" b="1">
                <a:latin typeface="宋体" charset="-122"/>
              </a:rPr>
              <a:t>1</a:t>
            </a:r>
            <a:r>
              <a:rPr lang="zh-CN" altLang="en-US" sz="2400" b="1">
                <a:latin typeface="宋体" charset="-122"/>
              </a:rPr>
              <a:t>分。</a:t>
            </a:r>
          </a:p>
        </p:txBody>
      </p:sp>
      <p:sp>
        <p:nvSpPr>
          <p:cNvPr id="6154" name="TextBox 19"/>
          <p:cNvSpPr txBox="1">
            <a:spLocks noChangeArrowheads="1"/>
          </p:cNvSpPr>
          <p:nvPr/>
        </p:nvSpPr>
        <p:spPr bwMode="auto">
          <a:xfrm>
            <a:off x="468313" y="4797425"/>
            <a:ext cx="7705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800" b="1">
                <a:latin typeface="宋体" charset="-122"/>
              </a:rPr>
              <a:t>、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作业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5</a:t>
            </a:r>
            <a:r>
              <a:rPr lang="zh-CN" altLang="en-US" sz="2400" b="1">
                <a:latin typeface="宋体" charset="-122"/>
              </a:rPr>
              <a:t>分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>
                <a:latin typeface="宋体" charset="-122"/>
              </a:rPr>
              <a:t>测验</a:t>
            </a:r>
            <a:r>
              <a:rPr lang="en-US" altLang="zh-CN" sz="2400">
                <a:latin typeface="Times New Roman" pitchFamily="18" charset="0"/>
              </a:rPr>
              <a:t>5</a:t>
            </a:r>
            <a:r>
              <a:rPr lang="zh-CN" altLang="en-US" sz="2400" b="1">
                <a:latin typeface="宋体" charset="-122"/>
              </a:rPr>
              <a:t>分，由学委负责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1709738" y="2368550"/>
            <a:ext cx="6534150" cy="214947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1709738" y="1087438"/>
            <a:ext cx="6534150" cy="87788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162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第</a:t>
            </a:r>
            <a:r>
              <a:rPr lang="en-US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章</a:t>
            </a:r>
            <a:r>
              <a:rPr lang="en-US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r>
              <a:rPr lang="en-US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r>
              <a:rPr lang="en-US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zh-CN" altLang="en-US" sz="36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3163" name="副标题 2"/>
          <p:cNvSpPr>
            <a:spLocks noGrp="1"/>
          </p:cNvSpPr>
          <p:nvPr>
            <p:ph type="subTitle" idx="1"/>
          </p:nvPr>
        </p:nvSpPr>
        <p:spPr>
          <a:xfrm>
            <a:off x="8316913" y="176213"/>
            <a:ext cx="827087" cy="5413375"/>
          </a:xfrm>
        </p:spPr>
        <p:txBody>
          <a:bodyPr/>
          <a:lstStyle/>
          <a:p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教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学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要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求</a:t>
            </a:r>
          </a:p>
        </p:txBody>
      </p:sp>
      <p:sp>
        <p:nvSpPr>
          <p:cNvPr id="13316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133165" name="Group 17"/>
          <p:cNvGrpSpPr>
            <a:grpSpLocks/>
          </p:cNvGrpSpPr>
          <p:nvPr/>
        </p:nvGrpSpPr>
        <p:grpSpPr bwMode="auto">
          <a:xfrm rot="5400000">
            <a:off x="1000125" y="2692400"/>
            <a:ext cx="4043363" cy="1420813"/>
            <a:chOff x="0" y="0"/>
            <a:chExt cx="2658" cy="984"/>
          </a:xfrm>
        </p:grpSpPr>
        <p:sp>
          <p:nvSpPr>
            <p:cNvPr id="133169" name="Freeform 20"/>
            <p:cNvSpPr>
              <a:spLocks noChangeArrowheads="1"/>
            </p:cNvSpPr>
            <p:nvPr/>
          </p:nvSpPr>
          <p:spPr bwMode="auto">
            <a:xfrm>
              <a:off x="0" y="10"/>
              <a:ext cx="1197" cy="867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70" name="Freeform 21"/>
            <p:cNvSpPr>
              <a:spLocks noChangeArrowheads="1"/>
            </p:cNvSpPr>
            <p:nvPr/>
          </p:nvSpPr>
          <p:spPr bwMode="auto">
            <a:xfrm>
              <a:off x="1210" y="0"/>
              <a:ext cx="231" cy="984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71" name="Freeform 22"/>
            <p:cNvSpPr>
              <a:spLocks noChangeArrowheads="1"/>
            </p:cNvSpPr>
            <p:nvPr/>
          </p:nvSpPr>
          <p:spPr bwMode="auto">
            <a:xfrm flipH="1">
              <a:off x="1461" y="11"/>
              <a:ext cx="1197" cy="867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" name="Rectangle 83"/>
          <p:cNvSpPr>
            <a:spLocks noChangeArrowheads="1"/>
          </p:cNvSpPr>
          <p:nvPr/>
        </p:nvSpPr>
        <p:spPr bwMode="auto">
          <a:xfrm>
            <a:off x="1855788" y="1162050"/>
            <a:ext cx="6318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000" b="1">
                <a:latin typeface="Times New Roman" pitchFamily="18" charset="0"/>
                <a:cs typeface="Times New Roman" pitchFamily="18" charset="0"/>
              </a:rPr>
              <a:t>掌握行列式的性质（基本结论）</a:t>
            </a:r>
            <a:endParaRPr lang="zh-CN" altLang="en-US" sz="2000" b="1">
              <a:solidFill>
                <a:schemeClr val="tx2"/>
              </a:solidFill>
              <a:latin typeface="黑体" pitchFamily="49" charset="-122"/>
              <a:ea typeface="黑体" pitchFamily="49" charset="-122"/>
              <a:sym typeface="Arial" charset="0"/>
            </a:endParaRPr>
          </a:p>
        </p:txBody>
      </p:sp>
      <p:sp>
        <p:nvSpPr>
          <p:cNvPr id="45" name="左大括号 44"/>
          <p:cNvSpPr/>
          <p:nvPr/>
        </p:nvSpPr>
        <p:spPr bwMode="auto">
          <a:xfrm>
            <a:off x="182563" y="655638"/>
            <a:ext cx="1098550" cy="4354512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35150" y="2368550"/>
            <a:ext cx="61928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000" b="1">
                <a:latin typeface="Times New Roman" pitchFamily="18" charset="0"/>
                <a:cs typeface="Times New Roman" pitchFamily="18" charset="0"/>
              </a:rPr>
              <a:t>理解行列式按行展开定理（基本结论）和推论</a:t>
            </a:r>
            <a:endParaRPr lang="en-US" altLang="zh-CN" sz="20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endParaRPr lang="en-US" altLang="zh-CN" sz="20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endParaRPr lang="en-US" altLang="zh-CN" sz="20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endParaRPr lang="en-US" altLang="zh-CN" sz="20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2000" b="1">
                <a:latin typeface="Times New Roman" pitchFamily="18" charset="0"/>
                <a:cs typeface="Times New Roman" pitchFamily="18" charset="0"/>
              </a:rPr>
              <a:t>会用该定理、结合行列式性质计算各种各样的行</a:t>
            </a:r>
            <a:endParaRPr lang="en-US" altLang="zh-CN" sz="20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2000" b="1">
                <a:latin typeface="Times New Roman" pitchFamily="18" charset="0"/>
                <a:cs typeface="Times New Roman" pitchFamily="18" charset="0"/>
              </a:rPr>
              <a:t>列式（基本运算）</a:t>
            </a:r>
          </a:p>
          <a:p>
            <a:pPr>
              <a:lnSpc>
                <a:spcPct val="110000"/>
              </a:lnSpc>
            </a:pPr>
            <a:r>
              <a:rPr lang="en-US" altLang="zh-CN" b="1">
                <a:latin typeface="Times New Roman" pitchFamily="18" charset="0"/>
                <a:cs typeface="Times New Roman" pitchFamily="18" charset="0"/>
              </a:rPr>
              <a:t>     </a:t>
            </a:r>
            <a:endParaRPr lang="zh-CN" altLang="zh-CN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7" name="Object 38"/>
          <p:cNvGraphicFramePr>
            <a:graphicFrameLocks noChangeAspect="1"/>
          </p:cNvGraphicFramePr>
          <p:nvPr/>
        </p:nvGraphicFramePr>
        <p:xfrm>
          <a:off x="1831975" y="2789238"/>
          <a:ext cx="29337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4" name="Equation" r:id="rId4" imgW="2933700" imgH="939800" progId="">
                  <p:embed/>
                </p:oleObj>
              </mc:Choice>
              <mc:Fallback>
                <p:oleObj name="Equation" r:id="rId4" imgW="2933700" imgH="939800" progId="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1975" y="2789238"/>
                        <a:ext cx="293370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39"/>
          <p:cNvGraphicFramePr>
            <a:graphicFrameLocks noChangeAspect="1"/>
          </p:cNvGraphicFramePr>
          <p:nvPr/>
        </p:nvGraphicFramePr>
        <p:xfrm>
          <a:off x="5160963" y="2790825"/>
          <a:ext cx="29845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5" name="Equation" r:id="rId6" imgW="2984500" imgH="939800" progId="">
                  <p:embed/>
                </p:oleObj>
              </mc:Choice>
              <mc:Fallback>
                <p:oleObj name="Equation" r:id="rId6" imgW="2984500" imgH="939800" progId="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0963" y="2790825"/>
                        <a:ext cx="298450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9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547813" y="3184525"/>
            <a:ext cx="6534150" cy="9398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338" name="副标题 2"/>
          <p:cNvSpPr>
            <a:spLocks noGrp="1"/>
          </p:cNvSpPr>
          <p:nvPr>
            <p:ph type="subTitle" idx="1"/>
          </p:nvPr>
        </p:nvSpPr>
        <p:spPr>
          <a:xfrm>
            <a:off x="8316913" y="176213"/>
            <a:ext cx="827087" cy="5413375"/>
          </a:xfrm>
        </p:spPr>
        <p:txBody>
          <a:bodyPr/>
          <a:lstStyle/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en-US" altLang="zh-CN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</a:t>
            </a:r>
          </a:p>
          <a:p>
            <a:r>
              <a:rPr lang="zh-CN" altLang="zh-CN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  <a:p>
            <a:endParaRPr lang="zh-CN" altLang="en-US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609725" y="1484313"/>
            <a:ext cx="6534150" cy="9398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2340" name="Group 17"/>
          <p:cNvGrpSpPr>
            <a:grpSpLocks/>
          </p:cNvGrpSpPr>
          <p:nvPr/>
        </p:nvGrpSpPr>
        <p:grpSpPr bwMode="auto">
          <a:xfrm rot="5400000">
            <a:off x="1000125" y="2692400"/>
            <a:ext cx="4043363" cy="1420813"/>
            <a:chOff x="0" y="0"/>
            <a:chExt cx="2658" cy="984"/>
          </a:xfrm>
        </p:grpSpPr>
        <p:sp>
          <p:nvSpPr>
            <p:cNvPr id="142346" name="Freeform 20"/>
            <p:cNvSpPr>
              <a:spLocks noChangeArrowheads="1"/>
            </p:cNvSpPr>
            <p:nvPr/>
          </p:nvSpPr>
          <p:spPr bwMode="auto">
            <a:xfrm>
              <a:off x="0" y="10"/>
              <a:ext cx="1197" cy="867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2347" name="Freeform 21"/>
            <p:cNvSpPr>
              <a:spLocks noChangeArrowheads="1"/>
            </p:cNvSpPr>
            <p:nvPr/>
          </p:nvSpPr>
          <p:spPr bwMode="auto">
            <a:xfrm>
              <a:off x="1210" y="0"/>
              <a:ext cx="231" cy="984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2348" name="Freeform 22"/>
            <p:cNvSpPr>
              <a:spLocks noChangeArrowheads="1"/>
            </p:cNvSpPr>
            <p:nvPr/>
          </p:nvSpPr>
          <p:spPr bwMode="auto">
            <a:xfrm flipH="1">
              <a:off x="1461" y="11"/>
              <a:ext cx="1197" cy="867"/>
            </a:xfrm>
            <a:custGeom>
              <a:avLst/>
              <a:gdLst/>
              <a:ahLst/>
              <a:cxnLst/>
              <a:rect l="0" t="0" r="0" b="0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" name="左大括号 13"/>
          <p:cNvSpPr/>
          <p:nvPr/>
        </p:nvSpPr>
        <p:spPr bwMode="auto">
          <a:xfrm>
            <a:off x="182563" y="655638"/>
            <a:ext cx="1098550" cy="4354512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44675" y="1754188"/>
            <a:ext cx="5080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理解行列式定义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844675" y="3454400"/>
            <a:ext cx="26606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latin typeface="Times New Roman" pitchFamily="18" charset="0"/>
                <a:cs typeface="Times New Roman" pitchFamily="18" charset="0"/>
              </a:rPr>
              <a:t>掌握行列式的性质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69938" y="1436688"/>
            <a:ext cx="45085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latin typeface="Calibri" pitchFamily="34" charset="0"/>
              </a:rPr>
              <a:t>教</a:t>
            </a:r>
            <a:endParaRPr lang="en-US" altLang="zh-CN" sz="2800" b="1">
              <a:latin typeface="Calibri" pitchFamily="34" charset="0"/>
            </a:endParaRPr>
          </a:p>
          <a:p>
            <a:pPr algn="just"/>
            <a:endParaRPr lang="en-US" altLang="zh-CN" sz="2800" b="1">
              <a:latin typeface="Calibri" pitchFamily="34" charset="0"/>
            </a:endParaRPr>
          </a:p>
          <a:p>
            <a:pPr algn="just"/>
            <a:r>
              <a:rPr lang="zh-CN" altLang="en-US" sz="2800" b="1">
                <a:latin typeface="Calibri" pitchFamily="34" charset="0"/>
              </a:rPr>
              <a:t>学</a:t>
            </a:r>
            <a:endParaRPr lang="en-US" altLang="zh-CN" sz="2800" b="1">
              <a:latin typeface="Calibri" pitchFamily="34" charset="0"/>
            </a:endParaRPr>
          </a:p>
          <a:p>
            <a:pPr algn="just"/>
            <a:endParaRPr lang="en-US" altLang="zh-CN" sz="2800" b="1">
              <a:latin typeface="Calibri" pitchFamily="34" charset="0"/>
            </a:endParaRPr>
          </a:p>
          <a:p>
            <a:pPr algn="just"/>
            <a:r>
              <a:rPr lang="zh-CN" altLang="en-US" sz="2800" b="1">
                <a:latin typeface="Calibri" pitchFamily="34" charset="0"/>
              </a:rPr>
              <a:t>要</a:t>
            </a:r>
            <a:endParaRPr lang="en-US" altLang="zh-CN" sz="2800" b="1">
              <a:latin typeface="Calibri" pitchFamily="34" charset="0"/>
            </a:endParaRPr>
          </a:p>
          <a:p>
            <a:pPr algn="just"/>
            <a:endParaRPr lang="en-US" altLang="zh-CN" sz="2800" b="1">
              <a:latin typeface="Calibri" pitchFamily="34" charset="0"/>
            </a:endParaRPr>
          </a:p>
          <a:p>
            <a:pPr algn="just"/>
            <a:r>
              <a:rPr lang="zh-CN" altLang="en-US" sz="2800" b="1">
                <a:latin typeface="Calibri" pitchFamily="34" charset="0"/>
              </a:rPr>
              <a:t>求</a:t>
            </a:r>
          </a:p>
        </p:txBody>
      </p:sp>
      <p:sp>
        <p:nvSpPr>
          <p:cNvPr id="142345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第</a:t>
            </a:r>
            <a:r>
              <a:rPr lang="en-US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章</a:t>
            </a:r>
            <a:r>
              <a:rPr lang="en-US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r>
              <a:rPr lang="en-US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r>
              <a:rPr lang="en-US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altLang="zh-CN" sz="36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zh-CN" altLang="en-US" sz="36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 animBg="1"/>
      <p:bldP spid="14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373688" y="3027363"/>
            <a:ext cx="2879725" cy="1514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7950" y="265113"/>
            <a:ext cx="63690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引例  </a:t>
            </a:r>
            <a:r>
              <a:rPr lang="zh-CN" altLang="zh-CN" sz="2600" b="1">
                <a:latin typeface="Times New Roman" pitchFamily="18" charset="0"/>
                <a:cs typeface="Times New Roman" pitchFamily="18" charset="0"/>
              </a:rPr>
              <a:t>用消元法求解二元一次线性方程组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600" b="1"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en-US" altLang="zh-CN" sz="2600" b="1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  <a:p>
            <a:pPr>
              <a:spcBef>
                <a:spcPts val="1200"/>
              </a:spcBef>
            </a:pPr>
            <a:r>
              <a:rPr lang="zh-CN" altLang="zh-CN" sz="2600" b="1">
                <a:latin typeface="Times New Roman" pitchFamily="18" charset="0"/>
                <a:cs typeface="Times New Roman" pitchFamily="18" charset="0"/>
              </a:rPr>
              <a:t>得：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600" b="1">
                <a:latin typeface="Times New Roman" pitchFamily="18" charset="0"/>
                <a:cs typeface="Times New Roman" pitchFamily="18" charset="0"/>
              </a:rPr>
              <a:t>记</a:t>
            </a:r>
            <a:endParaRPr lang="en-US" altLang="zh-CN" sz="2600" b="1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Object 696"/>
          <p:cNvGraphicFramePr>
            <a:graphicFrameLocks noChangeAspect="1"/>
          </p:cNvGraphicFramePr>
          <p:nvPr/>
        </p:nvGraphicFramePr>
        <p:xfrm>
          <a:off x="1366838" y="692150"/>
          <a:ext cx="353695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0" name="Equation" r:id="rId3" imgW="3543300" imgH="965200" progId="">
                  <p:embed/>
                </p:oleObj>
              </mc:Choice>
              <mc:Fallback>
                <p:oleObj name="Equation" r:id="rId3" imgW="3543300" imgH="965200" progId="">
                  <p:embed/>
                  <p:pic>
                    <p:nvPicPr>
                      <p:cNvPr id="0" name="Picture 6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6838" y="692150"/>
                        <a:ext cx="3536950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97"/>
          <p:cNvGraphicFramePr>
            <a:graphicFrameLocks noChangeAspect="1"/>
          </p:cNvGraphicFramePr>
          <p:nvPr/>
        </p:nvGraphicFramePr>
        <p:xfrm>
          <a:off x="906463" y="1773238"/>
          <a:ext cx="23558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1" name="Equation" r:id="rId5" imgW="2349500" imgH="406400" progId="">
                  <p:embed/>
                </p:oleObj>
              </mc:Choice>
              <mc:Fallback>
                <p:oleObj name="Equation" r:id="rId5" imgW="2349500" imgH="406400" progId="">
                  <p:embed/>
                  <p:pic>
                    <p:nvPicPr>
                      <p:cNvPr id="0" name="Picture 6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463" y="1773238"/>
                        <a:ext cx="235585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98"/>
          <p:cNvGraphicFramePr>
            <a:graphicFrameLocks noChangeAspect="1"/>
          </p:cNvGraphicFramePr>
          <p:nvPr/>
        </p:nvGraphicFramePr>
        <p:xfrm>
          <a:off x="3584575" y="1773238"/>
          <a:ext cx="23050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2" name="Equation" r:id="rId7" imgW="2311400" imgH="406400" progId="">
                  <p:embed/>
                </p:oleObj>
              </mc:Choice>
              <mc:Fallback>
                <p:oleObj name="Equation" r:id="rId7" imgW="2311400" imgH="406400" progId="">
                  <p:embed/>
                  <p:pic>
                    <p:nvPicPr>
                      <p:cNvPr id="0" name="Picture 6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4575" y="1773238"/>
                        <a:ext cx="230505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99"/>
          <p:cNvGraphicFramePr>
            <a:graphicFrameLocks noChangeAspect="1"/>
          </p:cNvGraphicFramePr>
          <p:nvPr/>
        </p:nvGraphicFramePr>
        <p:xfrm>
          <a:off x="900113" y="2363788"/>
          <a:ext cx="42608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3" name="Equation" r:id="rId9" imgW="4267200" imgH="914400" progId="">
                  <p:embed/>
                </p:oleObj>
              </mc:Choice>
              <mc:Fallback>
                <p:oleObj name="Equation" r:id="rId9" imgW="4267200" imgH="914400" progId="">
                  <p:embed/>
                  <p:pic>
                    <p:nvPicPr>
                      <p:cNvPr id="0" name="Picture 6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363788"/>
                        <a:ext cx="426085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00"/>
          <p:cNvGraphicFramePr>
            <a:graphicFrameLocks noChangeAspect="1"/>
          </p:cNvGraphicFramePr>
          <p:nvPr/>
        </p:nvGraphicFramePr>
        <p:xfrm>
          <a:off x="768350" y="3306763"/>
          <a:ext cx="3962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4" name="Equation" r:id="rId11" imgW="3962400" imgH="965200" progId="">
                  <p:embed/>
                </p:oleObj>
              </mc:Choice>
              <mc:Fallback>
                <p:oleObj name="Equation" r:id="rId11" imgW="3962400" imgH="965200" progId="">
                  <p:embed/>
                  <p:pic>
                    <p:nvPicPr>
                      <p:cNvPr id="0" name="Picture 7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" y="3306763"/>
                        <a:ext cx="3962400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2" name="Object 701"/>
          <p:cNvGraphicFramePr>
            <a:graphicFrameLocks noChangeAspect="1"/>
          </p:cNvGraphicFramePr>
          <p:nvPr/>
        </p:nvGraphicFramePr>
        <p:xfrm>
          <a:off x="1117600" y="4214813"/>
          <a:ext cx="34544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5" name="Equation" r:id="rId13" imgW="3454400" imgH="889000" progId="">
                  <p:embed/>
                </p:oleObj>
              </mc:Choice>
              <mc:Fallback>
                <p:oleObj name="Equation" r:id="rId13" imgW="3454400" imgH="889000" progId="">
                  <p:embed/>
                  <p:pic>
                    <p:nvPicPr>
                      <p:cNvPr id="0" name="Picture 7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4214813"/>
                        <a:ext cx="3454400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3" name="Object 702"/>
          <p:cNvGraphicFramePr>
            <a:graphicFrameLocks noChangeAspect="1"/>
          </p:cNvGraphicFramePr>
          <p:nvPr/>
        </p:nvGraphicFramePr>
        <p:xfrm>
          <a:off x="1071563" y="5143500"/>
          <a:ext cx="350043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6" name="Equation" r:id="rId15" imgW="3759200" imgH="914400" progId="">
                  <p:embed/>
                </p:oleObj>
              </mc:Choice>
              <mc:Fallback>
                <p:oleObj name="Equation" r:id="rId15" imgW="3759200" imgH="914400" progId="">
                  <p:embed/>
                  <p:pic>
                    <p:nvPicPr>
                      <p:cNvPr id="0" name="Picture 7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5143500"/>
                        <a:ext cx="3500437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703"/>
          <p:cNvGraphicFramePr>
            <a:graphicFrameLocks noChangeAspect="1"/>
          </p:cNvGraphicFramePr>
          <p:nvPr/>
        </p:nvGraphicFramePr>
        <p:xfrm>
          <a:off x="5411788" y="2708275"/>
          <a:ext cx="673100" cy="22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7" name="Equation" r:id="rId17" imgW="799753" imgH="291973" progId="">
                  <p:embed/>
                </p:oleObj>
              </mc:Choice>
              <mc:Fallback>
                <p:oleObj name="Equation" r:id="rId17" imgW="799753" imgH="291973" progId="">
                  <p:embed/>
                  <p:pic>
                    <p:nvPicPr>
                      <p:cNvPr id="0" name="Picture 7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1788" y="2708275"/>
                        <a:ext cx="673100" cy="227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018" name="Object 704"/>
          <p:cNvGraphicFramePr>
            <a:graphicFrameLocks noChangeAspect="1"/>
          </p:cNvGraphicFramePr>
          <p:nvPr/>
        </p:nvGraphicFramePr>
        <p:xfrm>
          <a:off x="5721350" y="3224213"/>
          <a:ext cx="182403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18" name="Equation" r:id="rId19" imgW="2527300" imgH="787400" progId="">
                  <p:embed/>
                </p:oleObj>
              </mc:Choice>
              <mc:Fallback>
                <p:oleObj name="Equation" r:id="rId19" imgW="2527300" imgH="787400" progId="">
                  <p:embed/>
                  <p:pic>
                    <p:nvPicPr>
                      <p:cNvPr id="0" name="Picture 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1350" y="3224213"/>
                        <a:ext cx="1824038" cy="560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053138" y="2632075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endParaRPr lang="zh-CN" altLang="en-US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430838" y="3867150"/>
            <a:ext cx="2693987" cy="646113"/>
            <a:chOff x="5500694" y="4068553"/>
            <a:chExt cx="2571768" cy="646331"/>
          </a:xfrm>
        </p:grpSpPr>
        <p:graphicFrame>
          <p:nvGraphicFramePr>
            <p:cNvPr id="68289" name="Object 705"/>
            <p:cNvGraphicFramePr>
              <a:graphicFrameLocks noChangeAspect="1"/>
            </p:cNvGraphicFramePr>
            <p:nvPr/>
          </p:nvGraphicFramePr>
          <p:xfrm>
            <a:off x="5500694" y="4143380"/>
            <a:ext cx="650875" cy="225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319" name="Equation" r:id="rId21" imgW="799753" imgH="291973" progId="">
                    <p:embed/>
                  </p:oleObj>
                </mc:Choice>
                <mc:Fallback>
                  <p:oleObj name="Equation" r:id="rId21" imgW="799753" imgH="291973" progId="">
                    <p:embed/>
                    <p:pic>
                      <p:nvPicPr>
                        <p:cNvPr id="0" name="Picture 7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00694" y="4143380"/>
                          <a:ext cx="650875" cy="225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298" name="矩形 27"/>
            <p:cNvSpPr>
              <a:spLocks noChangeArrowheads="1"/>
            </p:cNvSpPr>
            <p:nvPr/>
          </p:nvSpPr>
          <p:spPr bwMode="auto">
            <a:xfrm>
              <a:off x="6143637" y="4068553"/>
              <a:ext cx="42862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latin typeface="Times New Roman" pitchFamily="18" charset="0"/>
                  <a:cs typeface="Times New Roman" pitchFamily="18" charset="0"/>
                </a:rPr>
                <a:t>时</a:t>
              </a: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8299" name="矩形 28"/>
            <p:cNvSpPr>
              <a:spLocks noChangeArrowheads="1"/>
            </p:cNvSpPr>
            <p:nvPr/>
          </p:nvSpPr>
          <p:spPr bwMode="auto">
            <a:xfrm>
              <a:off x="6500826" y="4068553"/>
              <a:ext cx="157163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latin typeface="Times New Roman" pitchFamily="18" charset="0"/>
                  <a:cs typeface="Times New Roman" pitchFamily="18" charset="0"/>
                </a:rPr>
                <a:t>可能无解，可  能无穷多解</a:t>
              </a:r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478588" y="2708275"/>
            <a:ext cx="334962" cy="107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6645275" y="2708275"/>
            <a:ext cx="230188" cy="293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296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sp>
        <p:nvSpPr>
          <p:cNvPr id="68297" name="副标题 3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引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8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40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  <p:graphicFrame>
        <p:nvGraphicFramePr>
          <p:cNvPr id="12" name="Object 581"/>
          <p:cNvGraphicFramePr>
            <a:graphicFrameLocks noChangeAspect="1"/>
          </p:cNvGraphicFramePr>
          <p:nvPr/>
        </p:nvGraphicFramePr>
        <p:xfrm>
          <a:off x="1595438" y="1163638"/>
          <a:ext cx="3319462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246" name="Equation" r:id="rId3" imgW="3327400" imgH="1016000" progId="">
                  <p:embed/>
                </p:oleObj>
              </mc:Choice>
              <mc:Fallback>
                <p:oleObj name="Equation" r:id="rId3" imgW="3327400" imgH="1016000" progId="">
                  <p:embed/>
                  <p:pic>
                    <p:nvPicPr>
                      <p:cNvPr id="0" name="Picture 5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1163638"/>
                        <a:ext cx="3319462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椭圆 6"/>
          <p:cNvSpPr/>
          <p:nvPr/>
        </p:nvSpPr>
        <p:spPr>
          <a:xfrm rot="2700000">
            <a:off x="1992313" y="1187450"/>
            <a:ext cx="357187" cy="1135063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8100000">
            <a:off x="1992313" y="1169988"/>
            <a:ext cx="357187" cy="113506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" name="曲线连接符 3"/>
          <p:cNvCxnSpPr>
            <a:stCxn id="8" idx="0"/>
          </p:cNvCxnSpPr>
          <p:nvPr/>
        </p:nvCxnSpPr>
        <p:spPr>
          <a:xfrm rot="5400000" flipH="1" flipV="1">
            <a:off x="2909888" y="1577975"/>
            <a:ext cx="222250" cy="898525"/>
          </a:xfrm>
          <a:prstGeom prst="curvedConnector4">
            <a:avLst>
              <a:gd name="adj1" fmla="val -102837"/>
              <a:gd name="adj2" fmla="val 99562"/>
            </a:avLst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0" name="曲线连接符 59"/>
          <p:cNvCxnSpPr/>
          <p:nvPr/>
        </p:nvCxnSpPr>
        <p:spPr>
          <a:xfrm rot="2700000" flipV="1">
            <a:off x="2792413" y="858838"/>
            <a:ext cx="1617662" cy="1295400"/>
          </a:xfrm>
          <a:prstGeom prst="curvedConnector3">
            <a:avLst>
              <a:gd name="adj1" fmla="val 23188"/>
            </a:avLst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67" name="Object 582"/>
          <p:cNvGraphicFramePr>
            <a:graphicFrameLocks noChangeAspect="1"/>
          </p:cNvGraphicFramePr>
          <p:nvPr/>
        </p:nvGraphicFramePr>
        <p:xfrm>
          <a:off x="3132138" y="4735513"/>
          <a:ext cx="4162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247" name="Equation" r:id="rId5" imgW="4165600" imgH="419100" progId="">
                  <p:embed/>
                </p:oleObj>
              </mc:Choice>
              <mc:Fallback>
                <p:oleObj name="Equation" r:id="rId5" imgW="4165600" imgH="419100" progId="">
                  <p:embed/>
                  <p:pic>
                    <p:nvPicPr>
                      <p:cNvPr id="0" name="Picture 5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735513"/>
                        <a:ext cx="4162425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" name="矩形 118"/>
          <p:cNvSpPr/>
          <p:nvPr/>
        </p:nvSpPr>
        <p:spPr>
          <a:xfrm>
            <a:off x="311435" y="501220"/>
            <a:ext cx="2709522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二阶行列式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  <p:sp>
        <p:nvSpPr>
          <p:cNvPr id="120" name="矩形 119"/>
          <p:cNvSpPr/>
          <p:nvPr/>
        </p:nvSpPr>
        <p:spPr>
          <a:xfrm>
            <a:off x="311434" y="2473732"/>
            <a:ext cx="2709523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三阶行列式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  <p:graphicFrame>
        <p:nvGraphicFramePr>
          <p:cNvPr id="14" name="Object 583"/>
          <p:cNvGraphicFramePr>
            <a:graphicFrameLocks noChangeAspect="1"/>
          </p:cNvGraphicFramePr>
          <p:nvPr/>
        </p:nvGraphicFramePr>
        <p:xfrm>
          <a:off x="1060450" y="3171825"/>
          <a:ext cx="6319838" cy="1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248" name="Equation" r:id="rId7" imgW="6324600" imgH="1473200" progId="">
                  <p:embed/>
                </p:oleObj>
              </mc:Choice>
              <mc:Fallback>
                <p:oleObj name="Equation" r:id="rId7" imgW="6324600" imgH="1473200" progId="">
                  <p:embed/>
                  <p:pic>
                    <p:nvPicPr>
                      <p:cNvPr id="0" name="Picture 5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3171825"/>
                        <a:ext cx="6319838" cy="1481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251" name="副标题 2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一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定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义</a:t>
            </a:r>
            <a:endParaRPr lang="zh-CN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zh-CN" altLang="en-US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4313" y="414338"/>
            <a:ext cx="77279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Clr>
                <a:srgbClr val="E47802"/>
              </a:buClr>
            </a:pP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定义：行列式 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 dirty="0">
                <a:latin typeface="Times New Roman" pitchFamily="18" charset="0"/>
                <a:cs typeface="Times New Roman" pitchFamily="18" charset="0"/>
              </a:rPr>
              <a:t>中，元素 </a:t>
            </a:r>
            <a:r>
              <a:rPr lang="en-US" altLang="zh-CN" sz="26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600" b="1" i="1" baseline="-25000" dirty="0" err="1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altLang="zh-CN" sz="2600" b="1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 dirty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余子式</a:t>
            </a:r>
            <a:r>
              <a:rPr lang="zh-CN" altLang="en-US" sz="2600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代数余子式</a:t>
            </a:r>
            <a:endParaRPr lang="zh-CN" altLang="zh-CN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E47802"/>
              </a:buClr>
            </a:pP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Object 20"/>
          <p:cNvGraphicFramePr>
            <a:graphicFrameLocks noChangeAspect="1"/>
          </p:cNvGraphicFramePr>
          <p:nvPr/>
        </p:nvGraphicFramePr>
        <p:xfrm>
          <a:off x="5207000" y="2143125"/>
          <a:ext cx="2824163" cy="147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98" name="Equation" r:id="rId3" imgW="2819400" imgH="1473200" progId="">
                  <p:embed/>
                </p:oleObj>
              </mc:Choice>
              <mc:Fallback>
                <p:oleObj name="Equation" r:id="rId3" imgW="2819400" imgH="147320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0" y="2143125"/>
                        <a:ext cx="2824163" cy="1477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1"/>
          <p:cNvGraphicFramePr>
            <a:graphicFrameLocks noChangeAspect="1"/>
          </p:cNvGraphicFramePr>
          <p:nvPr/>
        </p:nvGraphicFramePr>
        <p:xfrm>
          <a:off x="273050" y="1903413"/>
          <a:ext cx="3232150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99" name="Equation" r:id="rId5" imgW="3225800" imgH="1955800" progId="">
                  <p:embed/>
                </p:oleObj>
              </mc:Choice>
              <mc:Fallback>
                <p:oleObj name="Equation" r:id="rId5" imgW="3225800" imgH="195580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903413"/>
                        <a:ext cx="3232150" cy="196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11"/>
          <p:cNvGrpSpPr>
            <a:grpSpLocks/>
          </p:cNvGrpSpPr>
          <p:nvPr/>
        </p:nvGrpSpPr>
        <p:grpSpPr bwMode="auto">
          <a:xfrm>
            <a:off x="1465263" y="1473200"/>
            <a:ext cx="817562" cy="369888"/>
            <a:chOff x="2591696" y="1775160"/>
            <a:chExt cx="817657" cy="369332"/>
          </a:xfrm>
        </p:grpSpPr>
        <p:sp>
          <p:nvSpPr>
            <p:cNvPr id="11" name="线形标注 1 10"/>
            <p:cNvSpPr/>
            <p:nvPr/>
          </p:nvSpPr>
          <p:spPr>
            <a:xfrm>
              <a:off x="2591696" y="1797352"/>
              <a:ext cx="792254" cy="324949"/>
            </a:xfrm>
            <a:prstGeom prst="borderCallout1">
              <a:avLst>
                <a:gd name="adj1" fmla="val 97084"/>
                <a:gd name="adj2" fmla="val 49388"/>
                <a:gd name="adj3" fmla="val 743300"/>
                <a:gd name="adj4" fmla="val 48249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17099" y="1775160"/>
              <a:ext cx="792254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第</a:t>
              </a:r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2</a:t>
              </a: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列</a:t>
              </a:r>
            </a:p>
          </p:txBody>
        </p:sp>
      </p:grpSp>
      <p:grpSp>
        <p:nvGrpSpPr>
          <p:cNvPr id="13" name="组合 19"/>
          <p:cNvGrpSpPr>
            <a:grpSpLocks/>
          </p:cNvGrpSpPr>
          <p:nvPr/>
        </p:nvGrpSpPr>
        <p:grpSpPr bwMode="auto">
          <a:xfrm>
            <a:off x="3644900" y="2949575"/>
            <a:ext cx="792163" cy="368300"/>
            <a:chOff x="2664205" y="1656084"/>
            <a:chExt cx="792088" cy="369332"/>
          </a:xfrm>
        </p:grpSpPr>
        <p:sp>
          <p:nvSpPr>
            <p:cNvPr id="14" name="线形标注 1 13"/>
            <p:cNvSpPr/>
            <p:nvPr/>
          </p:nvSpPr>
          <p:spPr>
            <a:xfrm>
              <a:off x="2664205" y="1678371"/>
              <a:ext cx="792088" cy="324757"/>
            </a:xfrm>
            <a:prstGeom prst="borderCallout1">
              <a:avLst>
                <a:gd name="adj1" fmla="val 59978"/>
                <a:gd name="adj2" fmla="val -3240"/>
                <a:gd name="adj3" fmla="val 63025"/>
                <a:gd name="adj4" fmla="val -347310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64205" y="1656084"/>
              <a:ext cx="792088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第</a:t>
              </a:r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3</a:t>
              </a: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行</a:t>
              </a:r>
            </a:p>
          </p:txBody>
        </p:sp>
      </p:grpSp>
      <p:graphicFrame>
        <p:nvGraphicFramePr>
          <p:cNvPr id="16" name="Object 22"/>
          <p:cNvGraphicFramePr>
            <a:graphicFrameLocks noChangeAspect="1"/>
          </p:cNvGraphicFramePr>
          <p:nvPr/>
        </p:nvGraphicFramePr>
        <p:xfrm>
          <a:off x="1420813" y="4906963"/>
          <a:ext cx="347345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00" name="Equation" r:id="rId7" imgW="3467100" imgH="520700" progId="Equation.DSMT4">
                  <p:embed/>
                </p:oleObj>
              </mc:Choice>
              <mc:Fallback>
                <p:oleObj name="Equation" r:id="rId7" imgW="3467100" imgH="520700" progId="Equation.DSMT4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0813" y="4906963"/>
                        <a:ext cx="3473450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4302125" y="2232025"/>
            <a:ext cx="1223963" cy="901700"/>
            <a:chOff x="5108065" y="2231304"/>
            <a:chExt cx="1224136" cy="902240"/>
          </a:xfrm>
        </p:grpSpPr>
        <p:sp>
          <p:nvSpPr>
            <p:cNvPr id="18" name="虚尾箭头 17"/>
            <p:cNvSpPr/>
            <p:nvPr/>
          </p:nvSpPr>
          <p:spPr>
            <a:xfrm>
              <a:off x="5417672" y="2630006"/>
              <a:ext cx="565230" cy="503538"/>
            </a:xfrm>
            <a:prstGeom prst="striped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108065" y="2231304"/>
              <a:ext cx="1224136" cy="4622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余子式</a:t>
              </a:r>
            </a:p>
          </p:txBody>
        </p:sp>
      </p:grp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4899025" y="3841750"/>
            <a:ext cx="3043238" cy="912813"/>
            <a:chOff x="5705508" y="3841083"/>
            <a:chExt cx="3042956" cy="913675"/>
          </a:xfrm>
        </p:grpSpPr>
        <p:sp>
          <p:nvSpPr>
            <p:cNvPr id="21" name="TextBox 20"/>
            <p:cNvSpPr txBox="1"/>
            <p:nvPr/>
          </p:nvSpPr>
          <p:spPr>
            <a:xfrm>
              <a:off x="6516646" y="4292359"/>
              <a:ext cx="2231818" cy="4623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代数余子式</a:t>
              </a:r>
            </a:p>
          </p:txBody>
        </p:sp>
        <p:sp>
          <p:nvSpPr>
            <p:cNvPr id="22" name="虚尾箭头 21"/>
            <p:cNvSpPr/>
            <p:nvPr/>
          </p:nvSpPr>
          <p:spPr>
            <a:xfrm rot="18900000" flipH="1">
              <a:off x="5705652" y="3840715"/>
              <a:ext cx="1253721" cy="822249"/>
            </a:xfrm>
            <a:prstGeom prst="striped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5196" name="副标题 2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一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定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义</a:t>
            </a:r>
            <a:endParaRPr lang="zh-CN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zh-CN" altLang="en-US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5197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28596" y="720538"/>
            <a:ext cx="7560840" cy="4099264"/>
          </a:xfrm>
          <a:prstGeom prst="rect">
            <a:avLst/>
          </a:prstGeom>
          <a:blipFill rotWithShape="1">
            <a:blip r:embed="rId3"/>
            <a:stretch>
              <a:fillRect l="-1370" r="-14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1893888" y="3000375"/>
          <a:ext cx="21780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0" name="Equation" r:id="rId4" imgW="2183452" imgH="545863" progId="">
                  <p:embed/>
                </p:oleObj>
              </mc:Choice>
              <mc:Fallback>
                <p:oleObj name="Equation" r:id="rId4" imgW="2183452" imgH="54586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3888" y="3000375"/>
                        <a:ext cx="2178050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588466" y="745540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  <p:sp>
        <p:nvSpPr>
          <p:cNvPr id="134156" name="副标题 2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一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定</a:t>
            </a:r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  <a:cs typeface="Times New Roman" pitchFamily="18" charset="0"/>
              </a:rPr>
              <a:t>义</a:t>
            </a:r>
            <a:endParaRPr lang="zh-CN" altLang="zh-CN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zh-CN" altLang="en-US" sz="28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4157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</p:spTree>
    <p:extLst>
      <p:ext uri="{BB962C8B-B14F-4D97-AF65-F5344CB8AC3E}">
        <p14:creationId xmlns:p14="http://schemas.microsoft.com/office/powerpoint/2010/main" val="116187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53"/>
          <p:cNvSpPr/>
          <p:nvPr/>
        </p:nvSpPr>
        <p:spPr>
          <a:xfrm>
            <a:off x="3713163" y="4143375"/>
            <a:ext cx="787400" cy="4603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547813" y="3444875"/>
            <a:ext cx="1295400" cy="92075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5148263" y="4135438"/>
            <a:ext cx="792162" cy="460375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3568700" y="3406775"/>
            <a:ext cx="787400" cy="460375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971550" y="2940050"/>
            <a:ext cx="576263" cy="5048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6" name="组合 76"/>
          <p:cNvGrpSpPr/>
          <p:nvPr/>
        </p:nvGrpSpPr>
        <p:grpSpPr>
          <a:xfrm>
            <a:off x="6370638" y="1531938"/>
            <a:ext cx="1800225" cy="1360487"/>
            <a:chOff x="6463847" y="2532035"/>
            <a:chExt cx="1636545" cy="1248376"/>
          </a:xfrm>
          <a:solidFill>
            <a:srgbClr val="F0C81C"/>
          </a:solidFill>
        </p:grpSpPr>
        <p:sp>
          <p:nvSpPr>
            <p:cNvPr id="75" name="云形标注 74"/>
            <p:cNvSpPr/>
            <p:nvPr/>
          </p:nvSpPr>
          <p:spPr>
            <a:xfrm>
              <a:off x="6463847" y="2532035"/>
              <a:ext cx="1636545" cy="1248376"/>
            </a:xfrm>
            <a:prstGeom prst="cloudCallout">
              <a:avLst>
                <a:gd name="adj1" fmla="val -78989"/>
                <a:gd name="adj2" fmla="val 132684"/>
              </a:avLst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先看含有           的项</a:t>
              </a:r>
            </a:p>
          </p:txBody>
        </p:sp>
        <p:graphicFrame>
          <p:nvGraphicFramePr>
            <p:cNvPr id="136242" name="Object 50"/>
            <p:cNvGraphicFramePr>
              <a:graphicFrameLocks noChangeAspect="1"/>
            </p:cNvGraphicFramePr>
            <p:nvPr/>
          </p:nvGraphicFramePr>
          <p:xfrm>
            <a:off x="7392081" y="2928761"/>
            <a:ext cx="3810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6266" name="Equation" r:id="rId3" imgW="380835" imgH="406224" progId="">
                    <p:embed/>
                  </p:oleObj>
                </mc:Choice>
                <mc:Fallback>
                  <p:oleObj name="Equation" r:id="rId3" imgW="380835" imgH="406224" progId="">
                    <p:embed/>
                    <p:pic>
                      <p:nvPicPr>
                        <p:cNvPr id="0" name="Picture 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92081" y="2928761"/>
                          <a:ext cx="381000" cy="406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81" name="直接连接符 80"/>
          <p:cNvCxnSpPr/>
          <p:nvPr/>
        </p:nvCxnSpPr>
        <p:spPr>
          <a:xfrm>
            <a:off x="4514850" y="4611688"/>
            <a:ext cx="1425575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3203575" y="3905250"/>
            <a:ext cx="1152525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92"/>
          <p:cNvGrpSpPr/>
          <p:nvPr/>
        </p:nvGrpSpPr>
        <p:grpSpPr>
          <a:xfrm>
            <a:off x="6186488" y="1411288"/>
            <a:ext cx="2166937" cy="1601787"/>
            <a:chOff x="6124552" y="2187126"/>
            <a:chExt cx="1970001" cy="1470304"/>
          </a:xfrm>
          <a:solidFill>
            <a:srgbClr val="F0C81C"/>
          </a:solidFill>
        </p:grpSpPr>
        <p:sp>
          <p:nvSpPr>
            <p:cNvPr id="94" name="云形标注 93"/>
            <p:cNvSpPr/>
            <p:nvPr/>
          </p:nvSpPr>
          <p:spPr>
            <a:xfrm>
              <a:off x="6124552" y="2187126"/>
              <a:ext cx="1970001" cy="1470304"/>
            </a:xfrm>
            <a:prstGeom prst="cloudCallout">
              <a:avLst>
                <a:gd name="adj1" fmla="val -62544"/>
                <a:gd name="adj2" fmla="val 116940"/>
              </a:avLst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可看作 与二阶行列式乘积</a:t>
              </a:r>
            </a:p>
          </p:txBody>
        </p:sp>
        <p:graphicFrame>
          <p:nvGraphicFramePr>
            <p:cNvPr id="136243" name="Object 51"/>
            <p:cNvGraphicFramePr>
              <a:graphicFrameLocks noChangeAspect="1"/>
            </p:cNvGraphicFramePr>
            <p:nvPr/>
          </p:nvGraphicFramePr>
          <p:xfrm>
            <a:off x="7530335" y="2346421"/>
            <a:ext cx="3810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6267" name="Equation" r:id="rId5" imgW="380835" imgH="406224" progId="">
                    <p:embed/>
                  </p:oleObj>
                </mc:Choice>
                <mc:Fallback>
                  <p:oleObj name="Equation" r:id="rId5" imgW="380835" imgH="406224" progId="">
                    <p:embed/>
                    <p:pic>
                      <p:nvPicPr>
                        <p:cNvPr id="0" name="Picture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30335" y="2346421"/>
                          <a:ext cx="381000" cy="406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4" name="组合 95"/>
          <p:cNvGrpSpPr/>
          <p:nvPr/>
        </p:nvGrpSpPr>
        <p:grpSpPr>
          <a:xfrm>
            <a:off x="6443663" y="1582738"/>
            <a:ext cx="1800225" cy="1358900"/>
            <a:chOff x="6463846" y="2532035"/>
            <a:chExt cx="1636545" cy="1248376"/>
          </a:xfrm>
          <a:solidFill>
            <a:srgbClr val="92D050"/>
          </a:solidFill>
        </p:grpSpPr>
        <p:sp>
          <p:nvSpPr>
            <p:cNvPr id="97" name="云形标注 96"/>
            <p:cNvSpPr/>
            <p:nvPr/>
          </p:nvSpPr>
          <p:spPr>
            <a:xfrm>
              <a:off x="6463846" y="2532035"/>
              <a:ext cx="1636545" cy="1248376"/>
            </a:xfrm>
            <a:prstGeom prst="cloudCallout">
              <a:avLst>
                <a:gd name="adj1" fmla="val -87822"/>
                <a:gd name="adj2" fmla="val 76147"/>
              </a:avLst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再看含有           的项</a:t>
              </a:r>
            </a:p>
          </p:txBody>
        </p:sp>
        <p:graphicFrame>
          <p:nvGraphicFramePr>
            <p:cNvPr id="136244" name="Object 52"/>
            <p:cNvGraphicFramePr>
              <a:graphicFrameLocks noChangeAspect="1"/>
            </p:cNvGraphicFramePr>
            <p:nvPr/>
          </p:nvGraphicFramePr>
          <p:xfrm>
            <a:off x="7386875" y="2928294"/>
            <a:ext cx="393988" cy="4067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6268" name="Equation" r:id="rId7" imgW="393359" imgH="406048" progId="">
                    <p:embed/>
                  </p:oleObj>
                </mc:Choice>
                <mc:Fallback>
                  <p:oleObj name="Equation" r:id="rId7" imgW="393359" imgH="406048" progId="">
                    <p:embed/>
                    <p:pic>
                      <p:nvPicPr>
                        <p:cNvPr id="0" name="Picture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86875" y="2928294"/>
                          <a:ext cx="393988" cy="4067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1" name="矩形 100"/>
          <p:cNvSpPr/>
          <p:nvPr/>
        </p:nvSpPr>
        <p:spPr>
          <a:xfrm>
            <a:off x="1009650" y="3467100"/>
            <a:ext cx="422275" cy="92233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573838" y="4121150"/>
            <a:ext cx="792162" cy="46196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>
            <a:off x="4970463" y="3406775"/>
            <a:ext cx="787400" cy="460375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581150" y="2919413"/>
            <a:ext cx="576263" cy="50482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5" name="直接连接符 104"/>
          <p:cNvCxnSpPr/>
          <p:nvPr/>
        </p:nvCxnSpPr>
        <p:spPr>
          <a:xfrm>
            <a:off x="5940425" y="4595813"/>
            <a:ext cx="1425575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2360613" y="3467100"/>
            <a:ext cx="422275" cy="92233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6" name="直接连接符 105"/>
          <p:cNvCxnSpPr/>
          <p:nvPr/>
        </p:nvCxnSpPr>
        <p:spPr>
          <a:xfrm>
            <a:off x="4598988" y="3905250"/>
            <a:ext cx="1152525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53"/>
          <p:cNvGraphicFramePr>
            <a:graphicFrameLocks noChangeAspect="1"/>
          </p:cNvGraphicFramePr>
          <p:nvPr/>
        </p:nvGraphicFramePr>
        <p:xfrm>
          <a:off x="3132138" y="4164013"/>
          <a:ext cx="41624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69" name="Equation" r:id="rId9" imgW="4165600" imgH="419100" progId="">
                  <p:embed/>
                </p:oleObj>
              </mc:Choice>
              <mc:Fallback>
                <p:oleObj name="Equation" r:id="rId9" imgW="4165600" imgH="419100" progId="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164013"/>
                        <a:ext cx="4162425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" name="云形标注 117"/>
          <p:cNvSpPr/>
          <p:nvPr/>
        </p:nvSpPr>
        <p:spPr>
          <a:xfrm>
            <a:off x="6186488" y="4813300"/>
            <a:ext cx="1554162" cy="647700"/>
          </a:xfrm>
          <a:prstGeom prst="cloudCallout">
            <a:avLst>
              <a:gd name="adj1" fmla="val -32082"/>
              <a:gd name="adj2" fmla="val -74214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注意符号</a:t>
            </a:r>
          </a:p>
        </p:txBody>
      </p:sp>
      <p:sp>
        <p:nvSpPr>
          <p:cNvPr id="120" name="矩形 119"/>
          <p:cNvSpPr/>
          <p:nvPr/>
        </p:nvSpPr>
        <p:spPr>
          <a:xfrm>
            <a:off x="311434" y="2248576"/>
            <a:ext cx="2709523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三阶行列式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  <p:grpSp>
        <p:nvGrpSpPr>
          <p:cNvPr id="63" name="组合 42"/>
          <p:cNvGrpSpPr/>
          <p:nvPr/>
        </p:nvGrpSpPr>
        <p:grpSpPr>
          <a:xfrm>
            <a:off x="6215063" y="1428750"/>
            <a:ext cx="2166937" cy="1601788"/>
            <a:chOff x="6124552" y="2187126"/>
            <a:chExt cx="1970001" cy="1470304"/>
          </a:xfrm>
          <a:solidFill>
            <a:srgbClr val="92D050"/>
          </a:solidFill>
        </p:grpSpPr>
        <p:sp>
          <p:nvSpPr>
            <p:cNvPr id="44" name="云形标注 43"/>
            <p:cNvSpPr/>
            <p:nvPr/>
          </p:nvSpPr>
          <p:spPr>
            <a:xfrm>
              <a:off x="6124552" y="2187126"/>
              <a:ext cx="1970001" cy="1470304"/>
            </a:xfrm>
            <a:prstGeom prst="cloudCallout">
              <a:avLst>
                <a:gd name="adj1" fmla="val -80279"/>
                <a:gd name="adj2" fmla="val 63144"/>
              </a:avLst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可看作 与二阶行列式乘积</a:t>
              </a:r>
            </a:p>
          </p:txBody>
        </p:sp>
        <p:graphicFrame>
          <p:nvGraphicFramePr>
            <p:cNvPr id="136246" name="Object 54"/>
            <p:cNvGraphicFramePr>
              <a:graphicFrameLocks noChangeAspect="1"/>
            </p:cNvGraphicFramePr>
            <p:nvPr/>
          </p:nvGraphicFramePr>
          <p:xfrm>
            <a:off x="7523994" y="2346702"/>
            <a:ext cx="392545" cy="4067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6270" name="Equation" r:id="rId11" imgW="393359" imgH="406048" progId="">
                    <p:embed/>
                  </p:oleObj>
                </mc:Choice>
                <mc:Fallback>
                  <p:oleObj name="Equation" r:id="rId11" imgW="393359" imgH="406048" progId="">
                    <p:embed/>
                    <p:pic>
                      <p:nvPicPr>
                        <p:cNvPr id="0" name="Picture 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23994" y="2346702"/>
                          <a:ext cx="392545" cy="40670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6429375" y="1571625"/>
            <a:ext cx="1800225" cy="1358900"/>
            <a:chOff x="7143768" y="3214686"/>
            <a:chExt cx="1800200" cy="1359523"/>
          </a:xfrm>
        </p:grpSpPr>
        <p:sp>
          <p:nvSpPr>
            <p:cNvPr id="41" name="云形标注 40"/>
            <p:cNvSpPr/>
            <p:nvPr/>
          </p:nvSpPr>
          <p:spPr>
            <a:xfrm>
              <a:off x="7143768" y="3214686"/>
              <a:ext cx="1800200" cy="1359523"/>
            </a:xfrm>
            <a:prstGeom prst="cloudCallout">
              <a:avLst>
                <a:gd name="adj1" fmla="val -24020"/>
                <a:gd name="adj2" fmla="val 81889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再看含有           的项</a:t>
              </a:r>
            </a:p>
          </p:txBody>
        </p:sp>
        <p:graphicFrame>
          <p:nvGraphicFramePr>
            <p:cNvPr id="136247" name="Object 55"/>
            <p:cNvGraphicFramePr>
              <a:graphicFrameLocks noChangeAspect="1"/>
            </p:cNvGraphicFramePr>
            <p:nvPr/>
          </p:nvGraphicFramePr>
          <p:xfrm>
            <a:off x="8143900" y="3643314"/>
            <a:ext cx="4064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6271" name="公式" r:id="rId13" imgW="406048" imgH="406048" progId="Equation.3">
                    <p:embed/>
                  </p:oleObj>
                </mc:Choice>
                <mc:Fallback>
                  <p:oleObj name="公式" r:id="rId13" imgW="406048" imgH="406048" progId="Equation.3">
                    <p:embed/>
                    <p:pic>
                      <p:nvPicPr>
                        <p:cNvPr id="0" name="Picture 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43900" y="3643314"/>
                          <a:ext cx="406400" cy="406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" name="组合 48"/>
          <p:cNvGrpSpPr/>
          <p:nvPr/>
        </p:nvGrpSpPr>
        <p:grpSpPr>
          <a:xfrm>
            <a:off x="6215063" y="1428750"/>
            <a:ext cx="2166937" cy="1601788"/>
            <a:chOff x="4214810" y="428604"/>
            <a:chExt cx="2167002" cy="160121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16" name="云形标注 115"/>
            <p:cNvSpPr/>
            <p:nvPr/>
          </p:nvSpPr>
          <p:spPr>
            <a:xfrm>
              <a:off x="4214810" y="428604"/>
              <a:ext cx="2167002" cy="1601210"/>
            </a:xfrm>
            <a:prstGeom prst="cloudCallout">
              <a:avLst>
                <a:gd name="adj1" fmla="val -26247"/>
                <a:gd name="adj2" fmla="val 70804"/>
              </a:avLst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可看作 与二阶行列式乘积</a:t>
              </a:r>
            </a:p>
          </p:txBody>
        </p:sp>
        <p:graphicFrame>
          <p:nvGraphicFramePr>
            <p:cNvPr id="136248" name="Object 56"/>
            <p:cNvGraphicFramePr>
              <a:graphicFrameLocks noChangeAspect="1"/>
            </p:cNvGraphicFramePr>
            <p:nvPr/>
          </p:nvGraphicFramePr>
          <p:xfrm>
            <a:off x="5715008" y="593708"/>
            <a:ext cx="4064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6272" name="公式" r:id="rId15" imgW="406048" imgH="406048" progId="Equation.3">
                    <p:embed/>
                  </p:oleObj>
                </mc:Choice>
                <mc:Fallback>
                  <p:oleObj name="公式" r:id="rId15" imgW="406048" imgH="406048" progId="Equation.3">
                    <p:embed/>
                    <p:pic>
                      <p:nvPicPr>
                        <p:cNvPr id="0" name="Picture 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15008" y="593708"/>
                          <a:ext cx="406400" cy="406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0" name="矩形 49"/>
          <p:cNvSpPr/>
          <p:nvPr/>
        </p:nvSpPr>
        <p:spPr>
          <a:xfrm>
            <a:off x="2281238" y="2921000"/>
            <a:ext cx="576262" cy="5048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985838" y="3429000"/>
            <a:ext cx="1295400" cy="9207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6429375" y="3429000"/>
            <a:ext cx="787400" cy="4603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5" name="直接连接符 54"/>
          <p:cNvCxnSpPr/>
          <p:nvPr/>
        </p:nvCxnSpPr>
        <p:spPr>
          <a:xfrm>
            <a:off x="6062663" y="3929063"/>
            <a:ext cx="1152525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071813" y="4643438"/>
            <a:ext cx="1425575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57"/>
          <p:cNvGraphicFramePr>
            <a:graphicFrameLocks noChangeAspect="1"/>
          </p:cNvGraphicFramePr>
          <p:nvPr/>
        </p:nvGraphicFramePr>
        <p:xfrm>
          <a:off x="971550" y="2897188"/>
          <a:ext cx="6319838" cy="148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3" name="Equation" r:id="rId17" imgW="6324600" imgH="1473200" progId="">
                  <p:embed/>
                </p:oleObj>
              </mc:Choice>
              <mc:Fallback>
                <p:oleObj name="Equation" r:id="rId17" imgW="6324600" imgH="1473200" progId="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2897188"/>
                        <a:ext cx="6319838" cy="1481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19475" y="333375"/>
            <a:ext cx="1198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latin typeface="Times New Roman" pitchFamily="18" charset="0"/>
                <a:cs typeface="Times New Roman" pitchFamily="18" charset="0"/>
              </a:rPr>
              <a:t>+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13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M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13</a:t>
            </a:r>
            <a:endParaRPr kumimoji="1"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2124075" y="333375"/>
            <a:ext cx="12461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−a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12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M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12</a:t>
            </a:r>
            <a:endParaRPr kumimoji="1"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7088" y="333375"/>
            <a:ext cx="15843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  <a:cs typeface="Times New Roman" pitchFamily="18" charset="0"/>
              </a:rPr>
              <a:t>＝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11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M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11</a:t>
            </a:r>
            <a:endParaRPr lang="zh-CN" altLang="en-US" sz="2400" b="1">
              <a:latin typeface="Calibri" pitchFamily="34" charset="0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874713" y="946150"/>
            <a:ext cx="1584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  <a:cs typeface="Times New Roman" pitchFamily="18" charset="0"/>
              </a:rPr>
              <a:t>＝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11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11</a:t>
            </a:r>
            <a:endParaRPr lang="zh-CN" altLang="en-US" sz="2400" b="1">
              <a:latin typeface="Calibri" pitchFamily="34" charset="0"/>
            </a:endParaRPr>
          </a:p>
        </p:txBody>
      </p:sp>
      <p:sp>
        <p:nvSpPr>
          <p:cNvPr id="58" name="文本框 52"/>
          <p:cNvSpPr txBox="1">
            <a:spLocks noChangeArrowheads="1"/>
          </p:cNvSpPr>
          <p:nvPr/>
        </p:nvSpPr>
        <p:spPr bwMode="auto">
          <a:xfrm>
            <a:off x="2195513" y="949325"/>
            <a:ext cx="11287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+a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12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12</a:t>
            </a:r>
            <a:endParaRPr kumimoji="1"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文本框 2"/>
          <p:cNvSpPr txBox="1">
            <a:spLocks noChangeArrowheads="1"/>
          </p:cNvSpPr>
          <p:nvPr/>
        </p:nvSpPr>
        <p:spPr bwMode="auto">
          <a:xfrm>
            <a:off x="3419475" y="958850"/>
            <a:ext cx="1128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latin typeface="Times New Roman" pitchFamily="18" charset="0"/>
                <a:cs typeface="Times New Roman" pitchFamily="18" charset="0"/>
              </a:rPr>
              <a:t>+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13</a:t>
            </a:r>
            <a:r>
              <a:rPr kumimoji="1" lang="en-US" altLang="zh-CN" sz="2400" b="1" i="1"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baseline="-25000">
                <a:latin typeface="Times New Roman" pitchFamily="18" charset="0"/>
                <a:cs typeface="Times New Roman" pitchFamily="18" charset="0"/>
              </a:rPr>
              <a:t>13</a:t>
            </a:r>
            <a:endParaRPr kumimoji="1" lang="zh-CN" alt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285" name="副标题 2"/>
          <p:cNvSpPr>
            <a:spLocks noGrp="1"/>
          </p:cNvSpPr>
          <p:nvPr>
            <p:ph type="subTitle" idx="1"/>
          </p:nvPr>
        </p:nvSpPr>
        <p:spPr>
          <a:xfrm>
            <a:off x="8459788" y="176213"/>
            <a:ext cx="504825" cy="5413375"/>
          </a:xfrm>
        </p:spPr>
        <p:txBody>
          <a:bodyPr/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一</a:t>
            </a:r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</a:t>
            </a:r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列</a:t>
            </a:r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式</a:t>
            </a:r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定</a:t>
            </a:r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en-US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义</a:t>
            </a:r>
            <a:endParaRPr lang="zh-CN" altLang="zh-CN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endParaRPr lang="zh-CN" altLang="en-US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6286" name="标题 1"/>
          <p:cNvSpPr>
            <a:spLocks noGrp="1"/>
          </p:cNvSpPr>
          <p:nvPr>
            <p:ph type="ctrTitle"/>
          </p:nvPr>
        </p:nvSpPr>
        <p:spPr>
          <a:xfrm>
            <a:off x="179388" y="6092825"/>
            <a:ext cx="7772400" cy="576263"/>
          </a:xfrm>
        </p:spPr>
        <p:txBody>
          <a:bodyPr/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1.1  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行列式定义和性质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5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75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"/>
                            </p:stCondLst>
                            <p:childTnLst>
                              <p:par>
                                <p:cTn id="2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69" grpId="0" animBg="1"/>
      <p:bldP spid="69" grpId="1" animBg="1"/>
      <p:bldP spid="79" grpId="0" animBg="1"/>
      <p:bldP spid="79" grpId="1" animBg="1"/>
      <p:bldP spid="78" grpId="0" animBg="1"/>
      <p:bldP spid="78" grpId="1" animBg="1"/>
      <p:bldP spid="68" grpId="0" animBg="1"/>
      <p:bldP spid="68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13" grpId="0" animBg="1"/>
      <p:bldP spid="113" grpId="1" animBg="1"/>
      <p:bldP spid="118" grpId="0" animBg="1"/>
      <p:bldP spid="118" grpId="1" animBg="1"/>
      <p:bldP spid="50" grpId="0" animBg="1"/>
      <p:bldP spid="51" grpId="0" animBg="1"/>
      <p:bldP spid="52" grpId="0" animBg="1"/>
      <p:bldP spid="3" grpId="0"/>
      <p:bldP spid="53" grpId="0"/>
      <p:bldP spid="6" grpId="0"/>
      <p:bldP spid="56" grpId="0"/>
      <p:bldP spid="58" grpId="0"/>
      <p:bldP spid="59" grpId="0"/>
    </p:bldLst>
  </p:timing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1977</TotalTime>
  <Words>850</Words>
  <Application>Microsoft Office PowerPoint</Application>
  <PresentationFormat>全屏显示(4:3)</PresentationFormat>
  <Paragraphs>276</Paragraphs>
  <Slides>18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主题2</vt:lpstr>
      <vt:lpstr>Equation</vt:lpstr>
      <vt:lpstr>公式</vt:lpstr>
      <vt:lpstr>PowerPoint 演示文稿</vt:lpstr>
      <vt:lpstr>平时成绩设置</vt:lpstr>
      <vt:lpstr>第1章    行   列   式</vt:lpstr>
      <vt:lpstr>第1章    行   列   式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  <vt:lpstr>1.1  行列式定义和性质</vt:lpstr>
    </vt:vector>
  </TitlesOfParts>
  <Manager>卢玉贞</Manager>
  <Company>dlyuzhen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卢玉贞</dc:creator>
  <cp:lastModifiedBy>卢玉贞</cp:lastModifiedBy>
  <cp:revision>233</cp:revision>
  <dcterms:created xsi:type="dcterms:W3CDTF">2015-01-05T18:34:44Z</dcterms:created>
  <dcterms:modified xsi:type="dcterms:W3CDTF">2018-02-26T10:55:12Z</dcterms:modified>
</cp:coreProperties>
</file>