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80" r:id="rId2"/>
    <p:sldId id="292" r:id="rId3"/>
    <p:sldId id="293" r:id="rId4"/>
    <p:sldId id="295" r:id="rId5"/>
    <p:sldId id="294" r:id="rId6"/>
    <p:sldId id="298" r:id="rId7"/>
    <p:sldId id="314" r:id="rId8"/>
    <p:sldId id="315" r:id="rId9"/>
    <p:sldId id="299" r:id="rId10"/>
    <p:sldId id="29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84" autoAdjust="0"/>
  </p:normalViewPr>
  <p:slideViewPr>
    <p:cSldViewPr>
      <p:cViewPr>
        <p:scale>
          <a:sx n="100" d="100"/>
          <a:sy n="100" d="100"/>
        </p:scale>
        <p:origin x="-10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A32A6494-E2B3-41E1-A137-01BDC2CD814A}" type="presOf" srcId="{EF24F56F-F948-4FAE-A21B-C908CFF0947F}" destId="{04E584C8-CAF4-4F3A-A494-457051CBD1BA}" srcOrd="0" destOrd="0" presId="urn:microsoft.com/office/officeart/2005/8/layout/venn1"/>
    <dgm:cxn modelId="{92448E96-CAC3-4282-87EF-68B4413C6A83}" type="presOf" srcId="{45ECB1DE-4976-41EA-BF4A-BA9625218151}" destId="{61DA2F6A-A3A4-47F6-9631-E32DDDDECDEE}" srcOrd="0" destOrd="0" presId="urn:microsoft.com/office/officeart/2005/8/layout/venn1"/>
    <dgm:cxn modelId="{04D864FB-323B-4CFD-AACB-20DC009DDEF8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6C77407F-58C8-421B-8A85-804A8662DCFC}" type="presOf" srcId="{21F9EB01-2DBC-4DE3-BF4F-D736561A8F50}" destId="{EDBBB33F-27B5-48AE-A61C-C9DE23066AD1}" srcOrd="0" destOrd="0" presId="urn:microsoft.com/office/officeart/2005/8/layout/venn1"/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4053655D-ECBB-4D5A-9A70-A1FD61DA4273}" type="presOf" srcId="{CE6CFCA0-C49C-4951-BE4A-2894AF7F0369}" destId="{7B1E7C52-CF18-48B2-BB65-024F73E359D3}" srcOrd="0" destOrd="0" presId="urn:microsoft.com/office/officeart/2005/8/layout/venn1"/>
    <dgm:cxn modelId="{87C9BA31-1078-40CF-9DB4-C4D704EBB81D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10D2E371-235F-4BD0-B0A8-2D880B6F3C4F}" type="presOf" srcId="{4E65984A-BA92-43D1-B9A2-B9086CB43038}" destId="{952DD290-D500-4BE9-9525-723274617DF1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4CE4488A-E535-4397-ACC1-C88B76DE1346}" type="presOf" srcId="{0E6DF1C2-1746-482F-BF52-CD765E80A365}" destId="{171034FF-3396-4AA1-9482-05BACFB2D723}" srcOrd="0" destOrd="0" presId="urn:microsoft.com/office/officeart/2005/8/layout/venn1"/>
    <dgm:cxn modelId="{F650EE78-D76F-4C96-95F5-D8DC65ACCE5A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05D0AB64-5D0D-44ED-A165-7DCC3B8BFFC2}" type="presOf" srcId="{A4DBE9E6-97EB-4725-A2C1-3C97D390DE6E}" destId="{CD4B3101-F142-4E5E-B80A-8D9996F097C7}" srcOrd="0" destOrd="0" presId="urn:microsoft.com/office/officeart/2005/8/layout/venn1"/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18F76BDE-FFDD-4A69-986F-15A073534CA8}" type="presOf" srcId="{8A5913D2-4896-41F8-9856-90C73F67022D}" destId="{6F917F00-94F3-4752-A2F0-5E137890CEB8}" srcOrd="0" destOrd="0" presId="urn:microsoft.com/office/officeart/2005/8/layout/venn1"/>
    <dgm:cxn modelId="{00808874-B6B6-4E9E-8215-A8EB10480946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6C6772F8-D79E-4960-9C41-BF3AFA368FE0}" type="presOf" srcId="{737B5EC5-D0D2-4529-A675-2479ADB7512A}" destId="{4470F79F-6492-40EA-A900-0CDDBA36E791}" srcOrd="0" destOrd="0" presId="urn:microsoft.com/office/officeart/2005/8/layout/venn1"/>
    <dgm:cxn modelId="{DA48FB2E-EEA7-465F-B7ED-AF004493BAB2}" type="presOf" srcId="{B9B3E140-8B8D-4175-BD94-00D1649702AA}" destId="{6DAFA64C-DC3D-43CC-9306-9A83B9F4FF30}" srcOrd="0" destOrd="0" presId="urn:microsoft.com/office/officeart/2005/8/layout/venn1"/>
    <dgm:cxn modelId="{06EAC5C6-A4CC-4ED3-951E-B688B01AA7DE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36213AF3-86D9-4F1C-879A-057E6EF85F31}" type="presOf" srcId="{938154DC-7DEC-4435-8AEE-F287F60DA644}" destId="{A319629E-037B-4B5B-8915-441F51FA60BC}" srcOrd="0" destOrd="0" presId="urn:microsoft.com/office/officeart/2005/8/layout/venn1"/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D1F66236-65CA-4CBC-B648-BC5239552139}" type="presOf" srcId="{AABD46EF-623D-4EC1-9905-9F9517C84035}" destId="{8A8110AF-7FCF-4E47-932E-B9CB33926204}" srcOrd="0" destOrd="0" presId="urn:microsoft.com/office/officeart/2005/8/layout/venn1"/>
    <dgm:cxn modelId="{DFB86842-3046-47C8-942B-B076AF7FC9B1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0.wmf"/><Relationship Id="rId4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1776E-AC7C-447C-80DE-83750DE48F02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C5492-EB0F-4948-8122-9065A3AFED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20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C5492-EB0F-4948-8122-9065A3AFED1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37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C5492-EB0F-4948-8122-9065A3AFED1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37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C5492-EB0F-4948-8122-9065A3AFED1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37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C5492-EB0F-4948-8122-9065A3AFED1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37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C5492-EB0F-4948-8122-9065A3AFED1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3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microsoft.com/office/2007/relationships/hdphoto" Target="../media/hdphoto1.wdp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8" Type="http://schemas.openxmlformats.org/officeDocument/2006/relationships/diagramLayout" Target="../diagrams/layout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32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19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260491645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595250747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731631201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011916604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610226036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0961751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3632" b="96852" l="3052" r="95775">
                          <a14:foregroundMark x1="43897" y1="6538" x2="46479" y2="95157"/>
                          <a14:foregroundMark x1="6808" y1="48668" x2="90610" y2="513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9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1C718-8074-413F-8E06-7EFF3763FEFE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394F5-9B9D-49DF-9FEC-C2A214EB7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76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1C718-8074-413F-8E06-7EFF3763FEFE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394F5-9B9D-49DF-9FEC-C2A214EB7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5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5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115616" y="1121057"/>
            <a:ext cx="6534940" cy="93979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Group 17"/>
          <p:cNvGrpSpPr>
            <a:grpSpLocks/>
          </p:cNvGrpSpPr>
          <p:nvPr/>
        </p:nvGrpSpPr>
        <p:grpSpPr bwMode="auto">
          <a:xfrm rot="5400000">
            <a:off x="1000125" y="2692400"/>
            <a:ext cx="4043363" cy="1420813"/>
            <a:chOff x="0" y="0"/>
            <a:chExt cx="2658" cy="984"/>
          </a:xfrm>
        </p:grpSpPr>
        <p:sp>
          <p:nvSpPr>
            <p:cNvPr id="29" name="Freeform 20"/>
            <p:cNvSpPr>
              <a:spLocks noChangeArrowheads="1"/>
            </p:cNvSpPr>
            <p:nvPr/>
          </p:nvSpPr>
          <p:spPr bwMode="auto">
            <a:xfrm>
              <a:off x="0" y="10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zh-CN">
                <a:solidFill>
                  <a:srgbClr val="FFFFFF"/>
                </a:solidFill>
                <a:effectLst/>
                <a:ea typeface="宋体" pitchFamily="2" charset="-122"/>
                <a:sym typeface="Times New Roman" pitchFamily="18" charset="0"/>
              </a:endParaRPr>
            </a:p>
          </p:txBody>
        </p:sp>
        <p:sp>
          <p:nvSpPr>
            <p:cNvPr id="30" name="Freeform 21"/>
            <p:cNvSpPr>
              <a:spLocks noChangeArrowheads="1"/>
            </p:cNvSpPr>
            <p:nvPr/>
          </p:nvSpPr>
          <p:spPr bwMode="auto">
            <a:xfrm>
              <a:off x="1210" y="0"/>
              <a:ext cx="231" cy="984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zh-CN">
                <a:solidFill>
                  <a:srgbClr val="FFFFFF"/>
                </a:solidFill>
                <a:effectLst/>
                <a:ea typeface="宋体" pitchFamily="2" charset="-122"/>
                <a:sym typeface="Times New Roman" pitchFamily="18" charset="0"/>
              </a:endParaRPr>
            </a:p>
          </p:txBody>
        </p:sp>
        <p:sp>
          <p:nvSpPr>
            <p:cNvPr id="31" name="Freeform 22"/>
            <p:cNvSpPr>
              <a:spLocks noChangeArrowheads="1"/>
            </p:cNvSpPr>
            <p:nvPr/>
          </p:nvSpPr>
          <p:spPr bwMode="auto">
            <a:xfrm flipH="1">
              <a:off x="1461" y="11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zh-CN">
                <a:solidFill>
                  <a:srgbClr val="FFFFFF"/>
                </a:solidFill>
                <a:effectLst/>
                <a:ea typeface="宋体" pitchFamily="2" charset="-122"/>
                <a:sym typeface="Times New Roman" pitchFamily="18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284046" y="1377523"/>
            <a:ext cx="5078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了解常用的矩阵分块法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1115616" y="2489209"/>
            <a:ext cx="6534940" cy="93979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谨记：无论对矩阵怎样分块，</a:t>
            </a:r>
            <a:endParaRPr lang="en-US" altLang="zh-CN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保证每一步运算都可以进行</a:t>
            </a:r>
            <a:endParaRPr lang="zh-CN" altLang="zh-CN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0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2707" y="188640"/>
            <a:ext cx="288515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第二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章内容总结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836712"/>
            <a:ext cx="792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b="1" dirty="0" smtClean="0"/>
              <a:t>4.</a:t>
            </a:r>
            <a:r>
              <a:rPr lang="zh-CN" altLang="zh-CN" sz="2200" b="1" dirty="0" smtClean="0"/>
              <a:t> </a:t>
            </a:r>
            <a:r>
              <a:rPr lang="zh-CN" altLang="en-US" sz="2200" b="1" dirty="0" smtClean="0"/>
              <a:t>求</a:t>
            </a:r>
            <a:r>
              <a:rPr lang="zh-CN" altLang="zh-CN" sz="2200" b="1" dirty="0" smtClean="0"/>
              <a:t>逆矩阵</a:t>
            </a:r>
            <a:r>
              <a:rPr lang="zh-CN" altLang="en-US" sz="2200" b="1" dirty="0" smtClean="0"/>
              <a:t>方法总结</a:t>
            </a:r>
            <a:endParaRPr lang="zh-CN" altLang="zh-CN" sz="2200" b="1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292883"/>
              </p:ext>
            </p:extLst>
          </p:nvPr>
        </p:nvGraphicFramePr>
        <p:xfrm>
          <a:off x="755576" y="1412776"/>
          <a:ext cx="3190875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8" name="Equation" r:id="rId3" imgW="1663560" imgH="736560" progId="Equation.DSMT4">
                  <p:embed/>
                </p:oleObj>
              </mc:Choice>
              <mc:Fallback>
                <p:oleObj name="Equation" r:id="rId3" imgW="1663560" imgH="736560" progId="Equation.DSMT4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412776"/>
                        <a:ext cx="3190875" cy="1352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内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容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总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结 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章  矩阵及其运算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49507" y="2996952"/>
            <a:ext cx="792088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b="1" dirty="0"/>
              <a:t>5</a:t>
            </a:r>
            <a:r>
              <a:rPr lang="en-US" altLang="zh-CN" sz="2200" b="1" dirty="0" smtClean="0"/>
              <a:t>.</a:t>
            </a:r>
            <a:r>
              <a:rPr lang="zh-CN" altLang="zh-CN" sz="2200" b="1" dirty="0" smtClean="0"/>
              <a:t> </a:t>
            </a:r>
            <a:r>
              <a:rPr lang="en-US" altLang="zh-CN" sz="2200" b="1" dirty="0" smtClean="0"/>
              <a:t> </a:t>
            </a:r>
            <a:r>
              <a:rPr lang="zh-CN" altLang="en-US" sz="2200" b="1" dirty="0" smtClean="0"/>
              <a:t>求解矩阵方程</a:t>
            </a:r>
            <a:endParaRPr lang="zh-CN" altLang="zh-CN" sz="2000" b="1" dirty="0" smtClean="0">
              <a:solidFill>
                <a:srgbClr val="FF0000"/>
              </a:solidFill>
            </a:endParaRPr>
          </a:p>
          <a:p>
            <a:r>
              <a:rPr lang="en-US" altLang="zh-CN" sz="2000" dirty="0" smtClean="0"/>
              <a:t>      </a:t>
            </a:r>
          </a:p>
          <a:p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200" b="1" dirty="0" smtClean="0"/>
              <a:t>常规</a:t>
            </a:r>
            <a:r>
              <a:rPr lang="zh-CN" altLang="en-US" sz="2200" b="1" dirty="0"/>
              <a:t>题型</a:t>
            </a:r>
            <a:endParaRPr lang="en-US" altLang="zh-CN" sz="2200" b="1" dirty="0"/>
          </a:p>
          <a:p>
            <a:r>
              <a:rPr lang="en-US" altLang="zh-CN" sz="2200" b="1" dirty="0"/>
              <a:t>      </a:t>
            </a:r>
            <a:r>
              <a:rPr lang="zh-CN" altLang="en-US" sz="2200" b="1" dirty="0"/>
              <a:t>变换题型</a:t>
            </a:r>
            <a:endParaRPr lang="zh-CN" altLang="zh-CN" sz="2200" b="1" dirty="0"/>
          </a:p>
        </p:txBody>
      </p:sp>
    </p:spTree>
    <p:extLst>
      <p:ext uri="{BB962C8B-B14F-4D97-AF65-F5344CB8AC3E}">
        <p14:creationId xmlns:p14="http://schemas.microsoft.com/office/powerpoint/2010/main" val="370039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矩阵的常用分块表示法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489936"/>
              </p:ext>
            </p:extLst>
          </p:nvPr>
        </p:nvGraphicFramePr>
        <p:xfrm>
          <a:off x="5702498" y="836141"/>
          <a:ext cx="2613918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56" name="Equation" r:id="rId3" imgW="1320227" imgH="241195" progId="Equation.DSMT4">
                  <p:embed/>
                </p:oleObj>
              </mc:Choice>
              <mc:Fallback>
                <p:oleObj name="Equation" r:id="rId3" imgW="1320227" imgH="241195" progId="Equation.DSMT4">
                  <p:embed/>
                  <p:pic>
                    <p:nvPicPr>
                      <p:cNvPr id="0" name="Picture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2498" y="836141"/>
                        <a:ext cx="2613918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420645"/>
              </p:ext>
            </p:extLst>
          </p:nvPr>
        </p:nvGraphicFramePr>
        <p:xfrm>
          <a:off x="182439" y="3590454"/>
          <a:ext cx="7280275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57" name="Equation" r:id="rId5" imgW="3302000" imgH="952500" progId="Equation.DSMT4">
                  <p:embed/>
                </p:oleObj>
              </mc:Choice>
              <mc:Fallback>
                <p:oleObj name="Equation" r:id="rId5" imgW="3302000" imgH="952500" progId="Equation.DSMT4">
                  <p:embed/>
                  <p:pic>
                    <p:nvPicPr>
                      <p:cNvPr id="0" name="Picture 1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439" y="3590454"/>
                        <a:ext cx="7280275" cy="209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81246"/>
              </p:ext>
            </p:extLst>
          </p:nvPr>
        </p:nvGraphicFramePr>
        <p:xfrm>
          <a:off x="2502223" y="1288579"/>
          <a:ext cx="1709737" cy="221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58" name="Equation" r:id="rId7" imgW="774364" imgH="1002865" progId="Equation.DSMT4">
                  <p:embed/>
                </p:oleObj>
              </mc:Choice>
              <mc:Fallback>
                <p:oleObj name="Equation" r:id="rId7" imgW="774364" imgH="1002865" progId="Equation.DSMT4">
                  <p:embed/>
                  <p:pic>
                    <p:nvPicPr>
                      <p:cNvPr id="0" name="Picture 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2223" y="1288579"/>
                        <a:ext cx="1709737" cy="2211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Line 8"/>
          <p:cNvSpPr>
            <a:spLocks noChangeShapeType="1"/>
          </p:cNvSpPr>
          <p:nvPr/>
        </p:nvSpPr>
        <p:spPr bwMode="auto">
          <a:xfrm>
            <a:off x="838077" y="4149254"/>
            <a:ext cx="28797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838077" y="4652491"/>
            <a:ext cx="28797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6" name="Line 10"/>
          <p:cNvSpPr>
            <a:spLocks noChangeShapeType="1"/>
          </p:cNvSpPr>
          <p:nvPr/>
        </p:nvSpPr>
        <p:spPr bwMode="auto">
          <a:xfrm>
            <a:off x="838077" y="5157316"/>
            <a:ext cx="28797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>
            <a:off x="1601664" y="3644429"/>
            <a:ext cx="0" cy="20161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8" name="Line 12"/>
          <p:cNvSpPr>
            <a:spLocks noChangeShapeType="1"/>
          </p:cNvSpPr>
          <p:nvPr/>
        </p:nvSpPr>
        <p:spPr bwMode="auto">
          <a:xfrm>
            <a:off x="2335089" y="3644429"/>
            <a:ext cx="0" cy="20161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>
            <a:off x="3070102" y="3644429"/>
            <a:ext cx="0" cy="20161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3862264" y="3572991"/>
            <a:ext cx="1079500" cy="215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4943352" y="3572991"/>
            <a:ext cx="2590800" cy="215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496" y="822002"/>
            <a:ext cx="5820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b="1" i="1" kern="0" dirty="0" err="1">
                <a:solidFill>
                  <a:srgbClr val="000000"/>
                </a:solidFill>
                <a:latin typeface="Times New Roman"/>
                <a:ea typeface="楷体_GB2312"/>
              </a:rPr>
              <a:t>m</a:t>
            </a:r>
            <a:r>
              <a:rPr lang="en-US" altLang="zh-CN" sz="2400" b="1" kern="0" dirty="0" err="1">
                <a:solidFill>
                  <a:srgbClr val="000000"/>
                </a:solidFill>
                <a:latin typeface="Times New Roman"/>
                <a:ea typeface="楷体_GB2312"/>
                <a:sym typeface="Symbol" pitchFamily="18" charset="2"/>
              </a:rPr>
              <a:t></a:t>
            </a:r>
            <a:r>
              <a:rPr lang="en-US" altLang="zh-CN" sz="2400" b="1" i="1" kern="0" dirty="0" err="1">
                <a:solidFill>
                  <a:srgbClr val="000000"/>
                </a:solidFill>
                <a:latin typeface="Times New Roman"/>
                <a:ea typeface="楷体_GB2312"/>
              </a:rPr>
              <a:t>n</a:t>
            </a:r>
            <a:r>
              <a:rPr lang="en-US" altLang="zh-CN" sz="2400" b="1" i="1" kern="0" dirty="0">
                <a:solidFill>
                  <a:srgbClr val="000000"/>
                </a:solidFill>
                <a:latin typeface="Times New Roman"/>
                <a:ea typeface="楷体_GB231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</a:rPr>
              <a:t>矩阵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</a:rPr>
              <a:t>有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400" b="1" i="1" dirty="0">
                <a:solidFill>
                  <a:prstClr val="black"/>
                </a:solidFill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宋体"/>
              </a:rPr>
              <a:t>行</a:t>
            </a:r>
            <a:r>
              <a:rPr lang="zh-CN" altLang="en-US" sz="2400" b="1" dirty="0">
                <a:solidFill>
                  <a:prstClr val="black"/>
                </a:solidFill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400" b="1" dirty="0">
                <a:solidFill>
                  <a:prstClr val="black"/>
                </a:solidFill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</a:rPr>
              <a:t>列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</a:t>
            </a:r>
            <a:r>
              <a:rPr lang="zh-CN" altLang="en-US" sz="2400" b="1" kern="0" dirty="0">
                <a:solidFill>
                  <a:srgbClr val="000000"/>
                </a:solidFill>
                <a:latin typeface="+mn-ea"/>
              </a:rPr>
              <a:t>若将第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/>
                <a:ea typeface="楷体_GB2312"/>
              </a:rPr>
              <a:t> </a:t>
            </a:r>
            <a:r>
              <a:rPr lang="en-US" altLang="zh-CN" sz="2400" b="1" i="1" kern="0" dirty="0" smtClean="0">
                <a:solidFill>
                  <a:srgbClr val="000000"/>
                </a:solidFill>
                <a:latin typeface="Times New Roman"/>
                <a:ea typeface="楷体_GB2312"/>
              </a:rPr>
              <a:t>i </a:t>
            </a:r>
            <a:r>
              <a:rPr lang="zh-CN" altLang="en-US" sz="2400" b="1" kern="0" dirty="0">
                <a:solidFill>
                  <a:srgbClr val="000000"/>
                </a:solidFill>
                <a:latin typeface="+mn-ea"/>
              </a:rPr>
              <a:t>行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+mn-ea"/>
              </a:rPr>
              <a:t>记作</a:t>
            </a:r>
            <a:endParaRPr lang="zh-CN" altLang="en-US" sz="2400" b="1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5985" y="2175247"/>
            <a:ext cx="2279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</a:pPr>
            <a:r>
              <a:rPr lang="zh-CN" altLang="en-US" sz="2400" b="1" kern="0" dirty="0">
                <a:solidFill>
                  <a:srgbClr val="000000"/>
                </a:solidFill>
                <a:latin typeface="+mn-ea"/>
              </a:rPr>
              <a:t>若将第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/>
                <a:ea typeface="楷体_GB2312"/>
              </a:rPr>
              <a:t> </a:t>
            </a:r>
            <a:r>
              <a:rPr lang="en-US" altLang="zh-CN" sz="2400" b="1" i="1" kern="0" dirty="0">
                <a:solidFill>
                  <a:srgbClr val="000000"/>
                </a:solidFill>
                <a:latin typeface="Times New Roman"/>
                <a:ea typeface="楷体_GB2312"/>
              </a:rPr>
              <a:t>j </a:t>
            </a:r>
            <a:r>
              <a:rPr lang="zh-CN" altLang="en-US" sz="2400" b="1" kern="0" dirty="0">
                <a:solidFill>
                  <a:srgbClr val="000000"/>
                </a:solidFill>
                <a:latin typeface="+mn-ea"/>
              </a:rPr>
              <a:t>列记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+mn-ea"/>
              </a:rPr>
              <a:t>作</a:t>
            </a:r>
            <a:endParaRPr lang="zh-CN" altLang="en-US" sz="2400" b="1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563888" y="764704"/>
            <a:ext cx="4752528" cy="576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3528" y="188640"/>
            <a:ext cx="3101181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按行或列分块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03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8" grpId="0" animBg="1"/>
      <p:bldP spid="29" grpId="0" animBg="1"/>
      <p:bldP spid="30" grpId="0" animBg="1"/>
      <p:bldP spid="31" grpId="0" animBg="1"/>
      <p:bldP spid="35" grpId="1"/>
      <p:bldP spid="23" grpId="1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458466" y="3752577"/>
            <a:ext cx="3095625" cy="215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750755"/>
              </p:ext>
            </p:extLst>
          </p:nvPr>
        </p:nvGraphicFramePr>
        <p:xfrm>
          <a:off x="107505" y="1326877"/>
          <a:ext cx="8064896" cy="200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8" name="Equation" r:id="rId4" imgW="4064000" imgH="952500" progId="Equation.DSMT4">
                  <p:embed/>
                </p:oleObj>
              </mc:Choice>
              <mc:Fallback>
                <p:oleObj name="Equation" r:id="rId4" imgW="4064000" imgH="952500" progId="Equation.DSMT4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1326877"/>
                        <a:ext cx="8064896" cy="200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220072" y="1247502"/>
            <a:ext cx="2952329" cy="215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339752" y="1247502"/>
            <a:ext cx="2880320" cy="215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矩阵的常用分块表示法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9091" y="188640"/>
            <a:ext cx="8229600" cy="111612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 fontAlgn="base">
              <a:spcAft>
                <a:spcPct val="0"/>
              </a:spcAft>
              <a:buClr>
                <a:srgbClr val="00007D"/>
              </a:buClr>
              <a:buSzPct val="75000"/>
            </a:pP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于是设 </a:t>
            </a:r>
            <a:r>
              <a:rPr lang="en-US" altLang="zh-CN" sz="2400" i="1" kern="0" dirty="0">
                <a:solidFill>
                  <a:srgbClr val="000000"/>
                </a:solidFill>
                <a:latin typeface="Times New Roman"/>
                <a:ea typeface="楷体_GB2312"/>
              </a:rPr>
              <a:t>A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为 </a:t>
            </a:r>
            <a:r>
              <a:rPr lang="en-US" altLang="zh-CN" sz="2400" i="1" kern="0" dirty="0" err="1">
                <a:solidFill>
                  <a:srgbClr val="000000"/>
                </a:solidFill>
                <a:latin typeface="Times New Roman"/>
                <a:ea typeface="楷体_GB2312"/>
              </a:rPr>
              <a:t>m</a:t>
            </a:r>
            <a:r>
              <a:rPr lang="en-US" altLang="zh-CN" sz="2400" kern="0" dirty="0" err="1">
                <a:solidFill>
                  <a:srgbClr val="000000"/>
                </a:solidFill>
                <a:latin typeface="Times New Roman"/>
                <a:ea typeface="楷体_GB2312"/>
                <a:sym typeface="Symbol" pitchFamily="18" charset="2"/>
              </a:rPr>
              <a:t></a:t>
            </a:r>
            <a:r>
              <a:rPr lang="en-US" altLang="zh-CN" sz="2400" i="1" kern="0" dirty="0" err="1">
                <a:solidFill>
                  <a:srgbClr val="000000"/>
                </a:solidFill>
                <a:latin typeface="Times New Roman"/>
                <a:ea typeface="楷体_GB2312"/>
              </a:rPr>
              <a:t>s</a:t>
            </a:r>
            <a:r>
              <a:rPr lang="en-US" altLang="zh-CN" sz="2400" i="1" kern="0" dirty="0">
                <a:solidFill>
                  <a:srgbClr val="000000"/>
                </a:solidFill>
                <a:latin typeface="Times New Roman"/>
                <a:ea typeface="楷体_GB2312"/>
              </a:rPr>
              <a:t>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矩阵，</a:t>
            </a:r>
            <a:r>
              <a:rPr lang="en-US" altLang="zh-CN" sz="2400" i="1" kern="0" dirty="0">
                <a:solidFill>
                  <a:srgbClr val="000000"/>
                </a:solidFill>
                <a:latin typeface="Times New Roman"/>
                <a:ea typeface="楷体_GB2312"/>
              </a:rPr>
              <a:t>B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为 </a:t>
            </a:r>
            <a:r>
              <a:rPr lang="en-US" altLang="zh-CN" sz="2400" i="1" kern="0" dirty="0">
                <a:solidFill>
                  <a:srgbClr val="000000"/>
                </a:solidFill>
                <a:latin typeface="Times New Roman"/>
                <a:ea typeface="楷体_GB2312"/>
              </a:rPr>
              <a:t>s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/>
                <a:ea typeface="楷体_GB2312"/>
                <a:sym typeface="Symbol" pitchFamily="18" charset="2"/>
              </a:rPr>
              <a:t></a:t>
            </a:r>
            <a:r>
              <a:rPr lang="en-US" altLang="zh-CN" sz="2400" i="1" kern="0" dirty="0">
                <a:solidFill>
                  <a:srgbClr val="000000"/>
                </a:solidFill>
                <a:latin typeface="Times New Roman"/>
                <a:ea typeface="楷体_GB2312"/>
              </a:rPr>
              <a:t>n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矩阵，</a:t>
            </a:r>
          </a:p>
          <a:p>
            <a:pPr marL="342900" lvl="0" indent="-342900" algn="l" fontAlgn="base">
              <a:spcAft>
                <a:spcPct val="0"/>
              </a:spcAft>
              <a:buClr>
                <a:srgbClr val="00007D"/>
              </a:buClr>
              <a:buSzPct val="75000"/>
            </a:pP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若把 </a:t>
            </a:r>
            <a:r>
              <a:rPr lang="en-US" altLang="zh-CN" sz="2400" i="1" kern="0" dirty="0">
                <a:solidFill>
                  <a:srgbClr val="000000"/>
                </a:solidFill>
                <a:latin typeface="Times New Roman"/>
                <a:ea typeface="楷体_GB2312"/>
              </a:rPr>
              <a:t>A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按行分块，把 </a:t>
            </a:r>
            <a:r>
              <a:rPr lang="en-US" altLang="zh-CN" sz="2400" i="1" kern="0" dirty="0">
                <a:solidFill>
                  <a:srgbClr val="000000"/>
                </a:solidFill>
                <a:latin typeface="Times New Roman"/>
                <a:ea typeface="楷体_GB2312"/>
              </a:rPr>
              <a:t>B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按</a:t>
            </a:r>
            <a:r>
              <a:rPr lang="zh-CN" altLang="en-US" sz="2400" kern="0" dirty="0" smtClean="0">
                <a:solidFill>
                  <a:srgbClr val="000000"/>
                </a:solidFill>
                <a:latin typeface="Times New Roman"/>
                <a:ea typeface="楷体_GB2312"/>
              </a:rPr>
              <a:t>列分块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/>
                <a:ea typeface="楷体_GB2312"/>
              </a:rPr>
              <a:t>，则</a:t>
            </a:r>
          </a:p>
          <a:p>
            <a:pPr algn="l">
              <a:buFont typeface="Wingdings" pitchFamily="2" charset="2"/>
              <a:buNone/>
            </a:pPr>
            <a:endParaRPr lang="zh-CN" altLang="en-US" dirty="0" smtClean="0"/>
          </a:p>
        </p:txBody>
      </p:sp>
      <p:graphicFrame>
        <p:nvGraphicFramePr>
          <p:cNvPr id="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720319"/>
              </p:ext>
            </p:extLst>
          </p:nvPr>
        </p:nvGraphicFramePr>
        <p:xfrm>
          <a:off x="107504" y="3789090"/>
          <a:ext cx="5932487" cy="210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9" name="Equation" r:id="rId6" imgW="2819400" imgH="1003300" progId="Equation.DSMT4">
                  <p:embed/>
                </p:oleObj>
              </mc:Choice>
              <mc:Fallback>
                <p:oleObj name="Equation" r:id="rId6" imgW="2819400" imgH="1003300" progId="Equation.DSMT4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3789090"/>
                        <a:ext cx="5932487" cy="210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36116" y="3752577"/>
            <a:ext cx="1008063" cy="215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584254" y="3752577"/>
            <a:ext cx="15843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039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11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169795"/>
              </p:ext>
            </p:extLst>
          </p:nvPr>
        </p:nvGraphicFramePr>
        <p:xfrm>
          <a:off x="1708150" y="685304"/>
          <a:ext cx="4192588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2" name="Equation" r:id="rId3" imgW="2095500" imgH="939800" progId="Equation.DSMT4">
                  <p:embed/>
                </p:oleObj>
              </mc:Choice>
              <mc:Fallback>
                <p:oleObj name="Equation" r:id="rId3" imgW="2095500" imgH="939800" progId="Equation.DSMT4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685304"/>
                        <a:ext cx="4192588" cy="187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矩阵的常用分块表示法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58529" y="685304"/>
            <a:ext cx="457200" cy="1871663"/>
          </a:xfrm>
          <a:prstGeom prst="rect">
            <a:avLst/>
          </a:prstGeom>
          <a:noFill/>
          <a:ln w="28575">
            <a:solidFill>
              <a:srgbClr val="0000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466579" y="685304"/>
            <a:ext cx="457200" cy="1871663"/>
          </a:xfrm>
          <a:prstGeom prst="rect">
            <a:avLst/>
          </a:prstGeom>
          <a:noFill/>
          <a:ln w="28575">
            <a:solidFill>
              <a:srgbClr val="0000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960417" y="685304"/>
            <a:ext cx="533400" cy="1871663"/>
          </a:xfrm>
          <a:prstGeom prst="rect">
            <a:avLst/>
          </a:prstGeom>
          <a:noFill/>
          <a:ln w="28575">
            <a:solidFill>
              <a:srgbClr val="0000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976373"/>
              </p:ext>
            </p:extLst>
          </p:nvPr>
        </p:nvGraphicFramePr>
        <p:xfrm>
          <a:off x="1783829" y="3302000"/>
          <a:ext cx="3811588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3" name="Equation" r:id="rId5" imgW="1663700" imgH="939800" progId="Equation.DSMT4">
                  <p:embed/>
                </p:oleObj>
              </mc:Choice>
              <mc:Fallback>
                <p:oleObj name="Equation" r:id="rId5" imgW="1663700" imgH="939800" progId="Equation.DSMT4">
                  <p:embed/>
                  <p:pic>
                    <p:nvPicPr>
                      <p:cNvPr id="0" name="Picture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3829" y="3302000"/>
                        <a:ext cx="3811588" cy="187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2787129" y="2599184"/>
            <a:ext cx="0" cy="685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3695179" y="2599184"/>
            <a:ext cx="0" cy="685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5227117" y="2599184"/>
            <a:ext cx="0" cy="685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aphicFrame>
        <p:nvGraphicFramePr>
          <p:cNvPr id="1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166999"/>
              </p:ext>
            </p:extLst>
          </p:nvPr>
        </p:nvGraphicFramePr>
        <p:xfrm>
          <a:off x="4125392" y="2741613"/>
          <a:ext cx="8064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4" name="Equation" r:id="rId7" imgW="330057" imgH="101556" progId="Equation.DSMT4">
                  <p:embed/>
                </p:oleObj>
              </mc:Choice>
              <mc:Fallback>
                <p:oleObj name="Equation" r:id="rId7" imgW="330057" imgH="101556" progId="Equation.DSMT4">
                  <p:embed/>
                  <p:pic>
                    <p:nvPicPr>
                      <p:cNvPr id="0" name="Picture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5392" y="2741613"/>
                        <a:ext cx="8064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782742" y="4013200"/>
            <a:ext cx="1871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系数矩阵   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899592" y="5276850"/>
            <a:ext cx="5853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线性变换与矩阵之间存在着一一对应关系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sp>
        <p:nvSpPr>
          <p:cNvPr id="16" name="矩形 15"/>
          <p:cNvSpPr/>
          <p:nvPr/>
        </p:nvSpPr>
        <p:spPr>
          <a:xfrm>
            <a:off x="153062" y="25460"/>
            <a:ext cx="5859098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线性方程组的几种常用表示方法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39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utoUpdateAnimBg="0"/>
      <p:bldP spid="14" grpId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矩阵的常用分块表示法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17704"/>
              </p:ext>
            </p:extLst>
          </p:nvPr>
        </p:nvGraphicFramePr>
        <p:xfrm>
          <a:off x="919435" y="836712"/>
          <a:ext cx="4568825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95" name="Equation" r:id="rId4" imgW="2070100" imgH="952500" progId="Equation.DSMT4">
                  <p:embed/>
                </p:oleObj>
              </mc:Choice>
              <mc:Fallback>
                <p:oleObj name="Equation" r:id="rId4" imgW="2070100" imgH="952500" progId="Equation.DSMT4">
                  <p:embed/>
                  <p:pic>
                    <p:nvPicPr>
                      <p:cNvPr id="0" name="Picture 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435" y="836712"/>
                        <a:ext cx="4568825" cy="209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584691"/>
              </p:ext>
            </p:extLst>
          </p:nvPr>
        </p:nvGraphicFramePr>
        <p:xfrm>
          <a:off x="899592" y="3140968"/>
          <a:ext cx="4876800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96" name="Equation" r:id="rId6" imgW="2209800" imgH="939800" progId="Equation.DSMT4">
                  <p:embed/>
                </p:oleObj>
              </mc:Choice>
              <mc:Fallback>
                <p:oleObj name="Equation" r:id="rId6" imgW="2209800" imgH="939800" progId="Equation.DSMT4">
                  <p:embed/>
                  <p:pic>
                    <p:nvPicPr>
                      <p:cNvPr id="0" name="Picture 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140968"/>
                        <a:ext cx="4876800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左右箭头 9"/>
          <p:cNvSpPr/>
          <p:nvPr/>
        </p:nvSpPr>
        <p:spPr>
          <a:xfrm>
            <a:off x="395536" y="4077072"/>
            <a:ext cx="504056" cy="180000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611560" y="5240813"/>
            <a:ext cx="4680520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>
                <a:solidFill>
                  <a:srgbClr val="0000FF"/>
                </a:solidFill>
              </a:rPr>
              <a:t>（</a:t>
            </a:r>
            <a:r>
              <a:rPr lang="zh-CN" altLang="zh-CN" sz="2600" dirty="0" smtClean="0">
                <a:solidFill>
                  <a:srgbClr val="0000FF"/>
                </a:solidFill>
              </a:rPr>
              <a:t>线性方程组</a:t>
            </a:r>
            <a:r>
              <a:rPr lang="zh-CN" altLang="zh-CN" sz="2600" dirty="0">
                <a:solidFill>
                  <a:srgbClr val="0000FF"/>
                </a:solidFill>
              </a:rPr>
              <a:t>矩阵表示</a:t>
            </a:r>
            <a:r>
              <a:rPr lang="zh-CN" altLang="zh-CN" sz="2600" dirty="0" smtClean="0">
                <a:solidFill>
                  <a:srgbClr val="0000FF"/>
                </a:solidFill>
              </a:rPr>
              <a:t>形式</a:t>
            </a:r>
            <a:r>
              <a:rPr lang="zh-CN" altLang="en-US" sz="2600" dirty="0" smtClean="0">
                <a:solidFill>
                  <a:srgbClr val="0000FF"/>
                </a:solidFill>
              </a:rPr>
              <a:t>）</a:t>
            </a:r>
            <a:endParaRPr lang="zh-CN" altLang="en-US" sz="2600" dirty="0">
              <a:solidFill>
                <a:srgbClr val="0000FF"/>
              </a:solidFill>
            </a:endParaRPr>
          </a:p>
        </p:txBody>
      </p:sp>
      <p:sp>
        <p:nvSpPr>
          <p:cNvPr id="12" name="左右箭头 11"/>
          <p:cNvSpPr/>
          <p:nvPr/>
        </p:nvSpPr>
        <p:spPr>
          <a:xfrm>
            <a:off x="5798914" y="4149080"/>
            <a:ext cx="504056" cy="180000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784077"/>
              </p:ext>
            </p:extLst>
          </p:nvPr>
        </p:nvGraphicFramePr>
        <p:xfrm>
          <a:off x="6444208" y="4077072"/>
          <a:ext cx="11493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97" name="Equation" r:id="rId8" imgW="520248" imgH="177646" progId="Equation.DSMT4">
                  <p:embed/>
                </p:oleObj>
              </mc:Choice>
              <mc:Fallback>
                <p:oleObj name="Equation" r:id="rId8" imgW="520248" imgH="177646" progId="Equation.DSMT4">
                  <p:embed/>
                  <p:pic>
                    <p:nvPicPr>
                      <p:cNvPr id="0" name="Picture 1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4077072"/>
                        <a:ext cx="1149350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25070" y="241484"/>
            <a:ext cx="5859098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线性方程组的几种常用表示方法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39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0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矩阵的常用分块表示法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722782"/>
              </p:ext>
            </p:extLst>
          </p:nvPr>
        </p:nvGraphicFramePr>
        <p:xfrm>
          <a:off x="919435" y="836712"/>
          <a:ext cx="4568825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0" name="Equation" r:id="rId4" imgW="2070100" imgH="952500" progId="Equation.DSMT4">
                  <p:embed/>
                </p:oleObj>
              </mc:Choice>
              <mc:Fallback>
                <p:oleObj name="Equation" r:id="rId4" imgW="2070100" imgH="952500" progId="Equation.DSMT4">
                  <p:embed/>
                  <p:pic>
                    <p:nvPicPr>
                      <p:cNvPr id="0" name="Picture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435" y="836712"/>
                        <a:ext cx="4568825" cy="209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左右箭头 9"/>
          <p:cNvSpPr/>
          <p:nvPr/>
        </p:nvSpPr>
        <p:spPr>
          <a:xfrm>
            <a:off x="433890" y="3887332"/>
            <a:ext cx="504056" cy="180000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47662" y="5445224"/>
            <a:ext cx="4680520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>
                <a:solidFill>
                  <a:srgbClr val="0000FF"/>
                </a:solidFill>
              </a:rPr>
              <a:t>（</a:t>
            </a:r>
            <a:r>
              <a:rPr lang="zh-CN" altLang="zh-CN" sz="2600" dirty="0" smtClean="0">
                <a:solidFill>
                  <a:srgbClr val="0000FF"/>
                </a:solidFill>
              </a:rPr>
              <a:t>线性方程组</a:t>
            </a:r>
            <a:r>
              <a:rPr lang="zh-CN" altLang="en-US" sz="2600" dirty="0" smtClean="0">
                <a:solidFill>
                  <a:srgbClr val="0000FF"/>
                </a:solidFill>
              </a:rPr>
              <a:t>向量</a:t>
            </a:r>
            <a:r>
              <a:rPr lang="zh-CN" altLang="zh-CN" sz="2600" dirty="0" smtClean="0">
                <a:solidFill>
                  <a:srgbClr val="0000FF"/>
                </a:solidFill>
              </a:rPr>
              <a:t>表示形式</a:t>
            </a:r>
            <a:r>
              <a:rPr lang="zh-CN" altLang="en-US" sz="2600" dirty="0" smtClean="0">
                <a:solidFill>
                  <a:srgbClr val="0000FF"/>
                </a:solidFill>
              </a:rPr>
              <a:t>）</a:t>
            </a:r>
            <a:endParaRPr lang="zh-CN" altLang="en-US" sz="2600" dirty="0">
              <a:solidFill>
                <a:srgbClr val="0000FF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276402"/>
              </p:ext>
            </p:extLst>
          </p:nvPr>
        </p:nvGraphicFramePr>
        <p:xfrm>
          <a:off x="980443" y="2941488"/>
          <a:ext cx="3306762" cy="207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1" name="Equation" r:id="rId6" imgW="1498600" imgH="939800" progId="Equation.DSMT4">
                  <p:embed/>
                </p:oleObj>
              </mc:Choice>
              <mc:Fallback>
                <p:oleObj name="Equation" r:id="rId6" imgW="1498600" imgH="939800" progId="Equation.DSMT4">
                  <p:embed/>
                  <p:pic>
                    <p:nvPicPr>
                      <p:cNvPr id="0" name="Picture 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0443" y="2941488"/>
                        <a:ext cx="3306762" cy="207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151339"/>
              </p:ext>
            </p:extLst>
          </p:nvPr>
        </p:nvGraphicFramePr>
        <p:xfrm>
          <a:off x="1006599" y="4941168"/>
          <a:ext cx="37814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2" name="Equation" r:id="rId8" imgW="1714500" imgH="228600" progId="Equation.DSMT4">
                  <p:embed/>
                </p:oleObj>
              </mc:Choice>
              <mc:Fallback>
                <p:oleObj name="Equation" r:id="rId8" imgW="1714500" imgH="228600" progId="Equation.DSMT4">
                  <p:embed/>
                  <p:pic>
                    <p:nvPicPr>
                      <p:cNvPr id="0" name="Picture 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599" y="4941168"/>
                        <a:ext cx="3781425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左右箭头 12"/>
          <p:cNvSpPr/>
          <p:nvPr/>
        </p:nvSpPr>
        <p:spPr>
          <a:xfrm>
            <a:off x="482496" y="5121208"/>
            <a:ext cx="504056" cy="180000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5070" y="241484"/>
            <a:ext cx="5859098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线性方程组的几种常用表示方法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091" name="Object 131"/>
          <p:cNvGraphicFramePr>
            <a:graphicFrameLocks noChangeAspect="1"/>
          </p:cNvGraphicFramePr>
          <p:nvPr/>
        </p:nvGraphicFramePr>
        <p:xfrm>
          <a:off x="4545013" y="2928938"/>
          <a:ext cx="3357562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3" name="Equation" r:id="rId10" imgW="1524000" imgH="939800" progId="Equation.DSMT4">
                  <p:embed/>
                </p:oleObj>
              </mc:Choice>
              <mc:Fallback>
                <p:oleObj name="Equation" r:id="rId10" imgW="1524000" imgH="939800" progId="Equation.DSMT4">
                  <p:embed/>
                  <p:pic>
                    <p:nvPicPr>
                      <p:cNvPr id="0" name="Picture 1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5013" y="2928938"/>
                        <a:ext cx="3357562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455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1" grpId="0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25070" y="241484"/>
            <a:ext cx="775030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P55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副标题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书</a:t>
            </a:r>
            <a:endParaRPr lang="en-US" altLang="zh-CN" dirty="0" smtClean="0"/>
          </a:p>
          <a:p>
            <a:r>
              <a:rPr lang="zh-CN" altLang="en-US" dirty="0" smtClean="0"/>
              <a:t>后</a:t>
            </a:r>
            <a:endParaRPr lang="en-US" altLang="zh-CN" dirty="0" smtClean="0"/>
          </a:p>
          <a:p>
            <a:r>
              <a:rPr lang="zh-CN" altLang="en-US" dirty="0" smtClean="0"/>
              <a:t>习</a:t>
            </a:r>
            <a:endParaRPr lang="en-US" altLang="zh-CN" dirty="0" smtClean="0"/>
          </a:p>
          <a:p>
            <a:r>
              <a:rPr lang="zh-CN" altLang="en-US" dirty="0" smtClean="0"/>
              <a:t>题</a:t>
            </a:r>
            <a:endParaRPr lang="en-US" altLang="zh-CN" dirty="0" smtClean="0"/>
          </a:p>
          <a:p>
            <a:r>
              <a:rPr lang="zh-CN" altLang="en-US" dirty="0" smtClean="0"/>
              <a:t>选</a:t>
            </a:r>
            <a:endParaRPr lang="en-US" altLang="zh-CN" dirty="0" smtClean="0"/>
          </a:p>
          <a:p>
            <a:r>
              <a:rPr lang="zh-CN" altLang="en-US" dirty="0" smtClean="0"/>
              <a:t>讲</a:t>
            </a:r>
            <a:endParaRPr lang="zh-CN" altLang="en-US" dirty="0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1171566" y="293351"/>
            <a:ext cx="7043772" cy="97257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zh-CN" sz="2600" dirty="0" smtClean="0"/>
              <a:t>23</a:t>
            </a:r>
            <a:r>
              <a:rPr lang="zh-CN" altLang="en-US" sz="2600" dirty="0" smtClean="0"/>
              <a:t>、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设矩阵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可逆，证明其伴随矩阵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也可逆，  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  <a:p>
            <a:pPr marL="457200" indent="-457200" algn="l"/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且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285720" y="1384856"/>
            <a:ext cx="7043772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证明：因为矩阵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可逆，我们有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785918" y="1936425"/>
            <a:ext cx="2571768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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E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1785918" y="2507929"/>
            <a:ext cx="2571768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A/|A|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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E     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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4214810" y="2571744"/>
            <a:ext cx="2571768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A/|A|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4214810" y="3079433"/>
            <a:ext cx="3786214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A/|A|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 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 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4143372" y="2643182"/>
            <a:ext cx="71438" cy="785818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214414" y="3643314"/>
            <a:ext cx="538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</a:t>
            </a:r>
            <a:endParaRPr lang="zh-CN" altLang="en-US" sz="2800" b="1" dirty="0"/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>
          <a:xfrm>
            <a:off x="1857356" y="3722375"/>
            <a:ext cx="5929354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 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 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A/|A|=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55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1"/>
      <p:bldP spid="24" grpId="0" animBg="1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dirty="0" smtClean="0">
                <a:solidFill>
                  <a:srgbClr val="000000"/>
                </a:solidFill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</a:rPr>
              <a:t>分块矩阵法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25070" y="241484"/>
            <a:ext cx="775030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P55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副标题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书</a:t>
            </a:r>
            <a:endParaRPr lang="en-US" altLang="zh-CN" dirty="0" smtClean="0"/>
          </a:p>
          <a:p>
            <a:r>
              <a:rPr lang="zh-CN" altLang="en-US" dirty="0" smtClean="0"/>
              <a:t>后</a:t>
            </a:r>
            <a:endParaRPr lang="en-US" altLang="zh-CN" dirty="0" smtClean="0"/>
          </a:p>
          <a:p>
            <a:r>
              <a:rPr lang="zh-CN" altLang="en-US" dirty="0" smtClean="0"/>
              <a:t>习</a:t>
            </a:r>
            <a:endParaRPr lang="en-US" altLang="zh-CN" dirty="0" smtClean="0"/>
          </a:p>
          <a:p>
            <a:r>
              <a:rPr lang="zh-CN" altLang="en-US" dirty="0" smtClean="0"/>
              <a:t>题</a:t>
            </a:r>
            <a:endParaRPr lang="en-US" altLang="zh-CN" dirty="0" smtClean="0"/>
          </a:p>
          <a:p>
            <a:r>
              <a:rPr lang="zh-CN" altLang="en-US" dirty="0" smtClean="0"/>
              <a:t>选</a:t>
            </a:r>
            <a:endParaRPr lang="en-US" altLang="zh-CN" dirty="0" smtClean="0"/>
          </a:p>
          <a:p>
            <a:r>
              <a:rPr lang="zh-CN" altLang="en-US" dirty="0" smtClean="0"/>
              <a:t>讲</a:t>
            </a:r>
            <a:endParaRPr lang="zh-CN" altLang="en-US" dirty="0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1171566" y="293351"/>
            <a:ext cx="7043772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zh-CN" sz="2600" dirty="0" smtClean="0"/>
              <a:t>24</a:t>
            </a:r>
            <a:r>
              <a:rPr lang="zh-CN" altLang="en-US" sz="2600" dirty="0" smtClean="0"/>
              <a:t>、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设矩阵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伴随矩阵为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，证明  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285720" y="2000240"/>
            <a:ext cx="7572428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证明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  <a:sym typeface="Wingdings" pitchFamily="2" charset="2"/>
              </a:rPr>
              <a:t>：（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  <a:sym typeface="Wingdings" pitchFamily="2" charset="2"/>
              </a:rPr>
              <a:t>1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  <a:sym typeface="Wingdings" pitchFamily="2" charset="2"/>
              </a:rPr>
              <a:t>）反证法，设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  <a:sym typeface="Symbol"/>
              </a:rPr>
              <a:t>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357290" y="3571876"/>
            <a:ext cx="5072098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）由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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E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1142976" y="864855"/>
            <a:ext cx="5643602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）若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</a:t>
            </a:r>
            <a:r>
              <a:rPr lang="zh-CN" altLang="en-US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，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则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|= 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；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1142976" y="1436359"/>
            <a:ext cx="5643602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|= 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baseline="300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n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；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>
          <a:xfrm>
            <a:off x="1428728" y="2507929"/>
            <a:ext cx="5286412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则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可逆，且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A/|A|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>
          <a:xfrm>
            <a:off x="1428728" y="3007995"/>
            <a:ext cx="5286412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故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可逆，与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矛盾。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>
          <a:xfrm>
            <a:off x="1357290" y="4079565"/>
            <a:ext cx="5072098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得     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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|=||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E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|=|</a:t>
            </a:r>
            <a:r>
              <a:rPr lang="en-US" altLang="zh-CN" sz="2600" i="1" dirty="0" err="1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err="1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baseline="30000" dirty="0" err="1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n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  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E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1357290" y="4579631"/>
            <a:ext cx="5072098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即     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  <a:sym typeface="Symbol"/>
              </a:rPr>
              <a:t>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|=|</a:t>
            </a:r>
            <a:r>
              <a:rPr lang="en-US" altLang="zh-CN" sz="2600" i="1" dirty="0" err="1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err="1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baseline="30000" dirty="0" err="1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n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1214414" y="5151135"/>
            <a:ext cx="5643602" cy="49244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zh-CN" altLang="en-US" sz="2600" dirty="0" smtClean="0">
                <a:latin typeface="黑体" pitchFamily="2" charset="-122"/>
                <a:ea typeface="黑体" pitchFamily="2" charset="-122"/>
              </a:rPr>
              <a:t>故有  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|= |</a:t>
            </a:r>
            <a:r>
              <a:rPr lang="en-US" altLang="zh-CN" sz="2600" i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600" dirty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600" i="1" baseline="300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n</a:t>
            </a:r>
            <a:r>
              <a:rPr lang="en-US" altLang="zh-CN" sz="2600" baseline="30000" dirty="0" smtClean="0">
                <a:latin typeface="黑体" pitchFamily="2" charset="-122"/>
                <a:ea typeface="黑体" pitchFamily="2" charset="-122"/>
              </a:rPr>
              <a:t>-1</a:t>
            </a:r>
            <a:r>
              <a:rPr lang="zh-CN" altLang="en-US" sz="26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；</a:t>
            </a:r>
            <a:endParaRPr lang="en-US" altLang="zh-CN" sz="2600" dirty="0" smtClean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55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16" grpId="0"/>
      <p:bldP spid="22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2707" y="188640"/>
            <a:ext cx="288515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第二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章内容总结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章  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内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容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总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zh-CN" altLang="en-US" dirty="0" smtClean="0">
                <a:solidFill>
                  <a:srgbClr val="000000"/>
                </a:solidFill>
              </a:rPr>
              <a:t>结 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9" y="692696"/>
            <a:ext cx="79208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b="1" dirty="0" smtClean="0"/>
              <a:t>1.</a:t>
            </a:r>
            <a:r>
              <a:rPr lang="zh-CN" altLang="zh-CN" sz="2200" b="1" dirty="0" smtClean="0"/>
              <a:t>矩阵</a:t>
            </a:r>
            <a:r>
              <a:rPr lang="zh-CN" altLang="zh-CN" sz="2200" b="1" dirty="0"/>
              <a:t>的加法、数乘及其乘法运算</a:t>
            </a:r>
          </a:p>
          <a:p>
            <a:r>
              <a:rPr lang="zh-CN" altLang="zh-CN" sz="2200" b="1" dirty="0">
                <a:solidFill>
                  <a:srgbClr val="FF0000"/>
                </a:solidFill>
              </a:rPr>
              <a:t>重点：乘法运算及其运算规律</a:t>
            </a:r>
          </a:p>
          <a:p>
            <a:r>
              <a:rPr lang="zh-CN" altLang="zh-CN" sz="2000" b="1" dirty="0" smtClean="0">
                <a:solidFill>
                  <a:srgbClr val="0000FF"/>
                </a:solidFill>
              </a:rPr>
              <a:t>注意</a:t>
            </a:r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000" b="1" dirty="0"/>
              <a:t>：</a:t>
            </a:r>
            <a:r>
              <a:rPr lang="zh-CN" altLang="zh-CN" sz="2000" b="1" dirty="0" smtClean="0"/>
              <a:t>由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= 0</a:t>
            </a:r>
            <a:r>
              <a:rPr lang="zh-CN" altLang="zh-CN" sz="2000" b="1" dirty="0"/>
              <a:t>，不能</a:t>
            </a:r>
            <a:r>
              <a:rPr lang="zh-CN" altLang="zh-CN" sz="2000" b="1" dirty="0" smtClean="0"/>
              <a:t>推出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zh-CN" altLang="zh-CN" sz="2000" b="1" dirty="0" smtClean="0"/>
              <a:t>或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000" b="1" dirty="0"/>
              <a:t>，但</a:t>
            </a:r>
            <a:r>
              <a:rPr lang="zh-CN" altLang="zh-CN" sz="2000" b="1" dirty="0" smtClean="0"/>
              <a:t>若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zh-CN" sz="2000" b="1" dirty="0" smtClean="0"/>
              <a:t>可逆</a:t>
            </a:r>
            <a:r>
              <a:rPr lang="zh-CN" altLang="zh-CN" sz="2000" b="1" dirty="0"/>
              <a:t>，则一定</a:t>
            </a:r>
            <a:r>
              <a:rPr lang="zh-CN" altLang="zh-CN" sz="2000" b="1" dirty="0" smtClean="0"/>
              <a:t>有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000" b="1" dirty="0">
                <a:solidFill>
                  <a:srgbClr val="0000FF"/>
                </a:solidFill>
              </a:rPr>
              <a:t>注意</a:t>
            </a:r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000" b="1" dirty="0"/>
              <a:t>：</a:t>
            </a:r>
            <a:r>
              <a:rPr lang="zh-CN" altLang="zh-CN" sz="2000" b="1" dirty="0" smtClean="0"/>
              <a:t>由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= AC</a:t>
            </a:r>
            <a:r>
              <a:rPr lang="zh-CN" altLang="zh-CN" sz="2000" b="1" dirty="0"/>
              <a:t>，不能</a:t>
            </a:r>
            <a:r>
              <a:rPr lang="zh-CN" altLang="zh-CN" sz="2000" b="1" dirty="0" smtClean="0"/>
              <a:t>推出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= C</a:t>
            </a:r>
            <a:r>
              <a:rPr lang="zh-CN" altLang="zh-CN" sz="2000" b="1" dirty="0"/>
              <a:t>，但</a:t>
            </a:r>
            <a:r>
              <a:rPr lang="zh-CN" altLang="zh-CN" sz="2000" b="1" dirty="0" smtClean="0"/>
              <a:t>若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zh-CN" sz="2000" b="1" dirty="0" smtClean="0"/>
              <a:t>可逆</a:t>
            </a:r>
            <a:r>
              <a:rPr lang="zh-CN" altLang="zh-CN" sz="2000" b="1" dirty="0"/>
              <a:t>，则一定有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B =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322746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b="1" dirty="0" smtClean="0"/>
              <a:t>2.</a:t>
            </a:r>
            <a:r>
              <a:rPr lang="zh-CN" altLang="zh-CN" sz="2200" b="1" dirty="0" smtClean="0"/>
              <a:t> 对称矩阵</a:t>
            </a:r>
            <a:r>
              <a:rPr lang="zh-CN" altLang="zh-CN" sz="2200" b="1" dirty="0"/>
              <a:t>及方阵的</a:t>
            </a:r>
            <a:r>
              <a:rPr lang="zh-CN" altLang="zh-CN" sz="2200" b="1" dirty="0" smtClean="0"/>
              <a:t>行列式</a:t>
            </a:r>
            <a:endParaRPr lang="en-US" altLang="zh-CN" sz="2200" b="1" dirty="0" smtClean="0"/>
          </a:p>
          <a:p>
            <a:pPr lvl="1"/>
            <a:r>
              <a:rPr lang="en-US" altLang="zh-CN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i="1" baseline="30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000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i="1" baseline="-25000" dirty="0" err="1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i="1" baseline="-25000" dirty="0" err="1">
                <a:latin typeface="Times New Roman" pitchFamily="18" charset="0"/>
                <a:cs typeface="Times New Roman" pitchFamily="18" charset="0"/>
              </a:rPr>
              <a:t>ji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  <a:sym typeface="Symbol"/>
              </a:rPr>
              <a:t>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 = 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  <a:sym typeface="Symbol"/>
              </a:rPr>
              <a:t></a:t>
            </a:r>
            <a:r>
              <a:rPr lang="en-US" altLang="zh-CN" sz="2000" b="1" i="1" baseline="30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000" b="1" dirty="0" err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000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</a:t>
            </a:r>
            <a:endParaRPr lang="zh-CN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 = 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</a:t>
            </a:r>
            <a:endParaRPr lang="zh-CN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000" b="1" dirty="0" smtClean="0">
                <a:solidFill>
                  <a:srgbClr val="0000FF"/>
                </a:solidFill>
              </a:rPr>
              <a:t>注意</a:t>
            </a:r>
            <a:r>
              <a:rPr lang="en-US" altLang="zh-CN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zh-CN" altLang="zh-CN" dirty="0" smtClean="0"/>
              <a:t>：</a:t>
            </a:r>
            <a:r>
              <a:rPr lang="zh-CN" altLang="zh-CN" sz="2000" b="1" dirty="0" smtClean="0"/>
              <a:t>尽管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  <a:sym typeface="Symbol"/>
              </a:rPr>
              <a:t>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zh-CN" altLang="zh-CN" dirty="0"/>
              <a:t>，</a:t>
            </a:r>
            <a:r>
              <a:rPr lang="zh-CN" altLang="zh-CN" sz="2000" b="1" dirty="0" smtClean="0"/>
              <a:t>但</a:t>
            </a:r>
            <a:r>
              <a:rPr lang="en-US" altLang="zh-CN" sz="2000" b="1" dirty="0" smtClean="0"/>
              <a:t>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|=|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|=|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|</a:t>
            </a:r>
            <a:endParaRPr lang="zh-CN" altLang="zh-CN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978930"/>
            <a:ext cx="7920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/>
              <a:t>3.</a:t>
            </a:r>
            <a:r>
              <a:rPr lang="zh-CN" altLang="zh-CN" sz="2200" b="1" dirty="0" smtClean="0"/>
              <a:t> 伴随矩阵</a:t>
            </a:r>
            <a:r>
              <a:rPr lang="zh-CN" altLang="zh-CN" sz="2200" b="1" dirty="0"/>
              <a:t>及其</a:t>
            </a:r>
            <a:r>
              <a:rPr lang="zh-CN" altLang="zh-CN" sz="2200" b="1" dirty="0" smtClean="0"/>
              <a:t>性质</a:t>
            </a:r>
            <a:endParaRPr lang="en-US" altLang="zh-CN" sz="2200" b="1" dirty="0" smtClean="0"/>
          </a:p>
          <a:p>
            <a:pPr lvl="1"/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AA*=A*A=|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A|E</a:t>
            </a:r>
            <a:endParaRPr lang="zh-CN" altLang="zh-CN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581128"/>
            <a:ext cx="763284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b="1" dirty="0" smtClean="0"/>
              <a:t>4.</a:t>
            </a:r>
            <a:r>
              <a:rPr lang="zh-CN" altLang="zh-CN" sz="2200" b="1" dirty="0" smtClean="0"/>
              <a:t> 逆矩阵</a:t>
            </a:r>
            <a:r>
              <a:rPr lang="zh-CN" altLang="en-US" sz="2200" b="1" dirty="0" smtClean="0"/>
              <a:t>定义、性质</a:t>
            </a:r>
            <a:r>
              <a:rPr lang="zh-CN" altLang="zh-CN" sz="2200" b="1" dirty="0" smtClean="0"/>
              <a:t>及其</a:t>
            </a:r>
            <a:r>
              <a:rPr lang="zh-CN" altLang="en-US" sz="2200" b="1" dirty="0" smtClean="0"/>
              <a:t>运算规律</a:t>
            </a:r>
            <a:endParaRPr lang="zh-CN" altLang="zh-CN" sz="2200" b="1" dirty="0"/>
          </a:p>
          <a:p>
            <a:pPr lvl="1"/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000" b="1" dirty="0" smtClean="0">
                <a:latin typeface="+mn-ea"/>
                <a:cs typeface="Times New Roman" pitchFamily="18" charset="0"/>
              </a:rPr>
              <a:t>)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b="1" dirty="0"/>
              <a:t>可逆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  <a:sym typeface="Symbol"/>
              </a:rPr>
              <a:t>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 |A| 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  <a:sym typeface="Symbol"/>
              </a:rPr>
              <a:t></a:t>
            </a:r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000" b="1" dirty="0">
                <a:latin typeface="+mn-ea"/>
                <a:cs typeface="Times New Roman" pitchFamily="18" charset="0"/>
              </a:rPr>
              <a:t>)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b="1" dirty="0"/>
              <a:t>可逆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endParaRPr lang="en-US" altLang="zh-CN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000" b="1" dirty="0" smtClean="0">
                <a:latin typeface="+mn-ea"/>
                <a:cs typeface="Times New Roman" pitchFamily="18" charset="0"/>
              </a:rPr>
              <a:t>)</a:t>
            </a:r>
            <a:r>
              <a:rPr lang="zh-CN" altLang="zh-CN" sz="2000" b="1" dirty="0" smtClean="0"/>
              <a:t>逆</a:t>
            </a:r>
            <a:r>
              <a:rPr lang="zh-CN" altLang="zh-CN" sz="2000" b="1" dirty="0"/>
              <a:t>矩阵的运算</a:t>
            </a:r>
            <a:r>
              <a:rPr lang="zh-CN" altLang="zh-CN" sz="2000" b="1" dirty="0" smtClean="0"/>
              <a:t>规律</a:t>
            </a:r>
            <a:endParaRPr lang="zh-CN" altLang="zh-CN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63888" y="5252427"/>
            <a:ext cx="43046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kA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de-DE" altLang="zh-CN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de-DE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de-DE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de-DE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de-DE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de-DE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de-DE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de-DE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de-DE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de-DE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(</a:t>
            </a:r>
            <a:r>
              <a:rPr lang="de-DE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de-DE" altLang="zh-CN" sz="2000" b="1" i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de-DE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de-DE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de-DE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de-DE" altLang="zh-CN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de-DE" altLang="zh-CN" sz="2000" b="1" baseline="30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de-DE" altLang="zh-CN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de-DE" altLang="zh-CN" sz="2000" b="1" i="1" baseline="30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zh-CN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213033"/>
              </p:ext>
            </p:extLst>
          </p:nvPr>
        </p:nvGraphicFramePr>
        <p:xfrm>
          <a:off x="6804248" y="5168487"/>
          <a:ext cx="288032" cy="564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01" name="Equation" r:id="rId3" imgW="164957" imgH="406048" progId="Equation.DSMT4">
                  <p:embed/>
                </p:oleObj>
              </mc:Choice>
              <mc:Fallback>
                <p:oleObj name="Equation" r:id="rId3" imgW="164957" imgH="406048" progId="Equation.DSMT4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5168487"/>
                        <a:ext cx="288032" cy="564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597756"/>
              </p:ext>
            </p:extLst>
          </p:nvPr>
        </p:nvGraphicFramePr>
        <p:xfrm>
          <a:off x="2042815" y="5157192"/>
          <a:ext cx="108902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02" name="Equation" r:id="rId5" imgW="622030" imgH="482391" progId="Equation.DSMT4">
                  <p:embed/>
                </p:oleObj>
              </mc:Choice>
              <mc:Fallback>
                <p:oleObj name="Equation" r:id="rId5" imgW="622030" imgH="482391" progId="Equation.DSMT4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2815" y="5157192"/>
                        <a:ext cx="1089025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710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1878</TotalTime>
  <Words>654</Words>
  <Application>Microsoft Office PowerPoint</Application>
  <PresentationFormat>全屏显示(4:3)</PresentationFormat>
  <Paragraphs>113</Paragraphs>
  <Slides>10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主题2</vt:lpstr>
      <vt:lpstr>Equation</vt:lpstr>
      <vt:lpstr>2.5 分块矩阵法</vt:lpstr>
      <vt:lpstr>2.5 分块矩阵法</vt:lpstr>
      <vt:lpstr>2.5 分块矩阵法</vt:lpstr>
      <vt:lpstr>2.5 分块矩阵法</vt:lpstr>
      <vt:lpstr>2.5 分块矩阵法</vt:lpstr>
      <vt:lpstr>2.5 分块矩阵法</vt:lpstr>
      <vt:lpstr>2.5 分块矩阵法</vt:lpstr>
      <vt:lpstr>2.5 分块矩阵法</vt:lpstr>
      <vt:lpstr>第2章  矩阵及其运算</vt:lpstr>
      <vt:lpstr>第2章  矩阵及其运算</vt:lpstr>
    </vt:vector>
  </TitlesOfParts>
  <Manager>卢玉贞</Manager>
  <Company>dlyuzhen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卢玉贞</dc:creator>
  <cp:lastModifiedBy>卢玉贞</cp:lastModifiedBy>
  <cp:revision>172</cp:revision>
  <dcterms:created xsi:type="dcterms:W3CDTF">2015-01-05T18:34:44Z</dcterms:created>
  <dcterms:modified xsi:type="dcterms:W3CDTF">2017-09-01T00:31:30Z</dcterms:modified>
</cp:coreProperties>
</file>