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7" r:id="rId2"/>
    <p:sldId id="287" r:id="rId3"/>
    <p:sldId id="293" r:id="rId4"/>
    <p:sldId id="318" r:id="rId5"/>
    <p:sldId id="319" r:id="rId6"/>
    <p:sldId id="320" r:id="rId7"/>
    <p:sldId id="321" r:id="rId8"/>
    <p:sldId id="322" r:id="rId9"/>
    <p:sldId id="323" r:id="rId10"/>
    <p:sldId id="331" r:id="rId11"/>
    <p:sldId id="298" r:id="rId12"/>
    <p:sldId id="332" r:id="rId13"/>
    <p:sldId id="308" r:id="rId14"/>
    <p:sldId id="309" r:id="rId15"/>
    <p:sldId id="333" r:id="rId16"/>
    <p:sldId id="312" r:id="rId17"/>
    <p:sldId id="311" r:id="rId18"/>
    <p:sldId id="337" r:id="rId19"/>
    <p:sldId id="338" r:id="rId20"/>
    <p:sldId id="339" r:id="rId21"/>
    <p:sldId id="315" r:id="rId22"/>
    <p:sldId id="334" r:id="rId23"/>
    <p:sldId id="316" r:id="rId24"/>
    <p:sldId id="341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84" autoAdjust="0"/>
  </p:normalViewPr>
  <p:slideViewPr>
    <p:cSldViewPr>
      <p:cViewPr>
        <p:scale>
          <a:sx n="75" d="100"/>
          <a:sy n="75" d="100"/>
        </p:scale>
        <p:origin x="-1794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ECB1DE-4976-41EA-BF4A-BA9625218151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F24F56F-F948-4FAE-A21B-C908CFF0947F}">
      <dgm:prSet/>
      <dgm:spPr/>
      <dgm:t>
        <a:bodyPr/>
        <a:lstStyle/>
        <a:p>
          <a:pPr rtl="0"/>
          <a:r>
            <a:rPr lang="zh-CN" dirty="0" smtClean="0"/>
            <a:t>大</a:t>
          </a:r>
          <a:endParaRPr lang="zh-CN" dirty="0"/>
        </a:p>
      </dgm:t>
    </dgm:pt>
    <dgm:pt modelId="{6EB2B391-B256-4E95-9585-2F0870E44ACA}" type="parTrans" cxnId="{43D3D3F3-471A-48BF-9BE4-5B6320766276}">
      <dgm:prSet/>
      <dgm:spPr/>
      <dgm:t>
        <a:bodyPr/>
        <a:lstStyle/>
        <a:p>
          <a:endParaRPr lang="zh-CN" altLang="en-US"/>
        </a:p>
      </dgm:t>
    </dgm:pt>
    <dgm:pt modelId="{A69B06CF-6523-4B01-915A-C0C50F407655}" type="sibTrans" cxnId="{43D3D3F3-471A-48BF-9BE4-5B6320766276}">
      <dgm:prSet/>
      <dgm:spPr/>
      <dgm:t>
        <a:bodyPr/>
        <a:lstStyle/>
        <a:p>
          <a:endParaRPr lang="zh-CN" altLang="en-US"/>
        </a:p>
      </dgm:t>
    </dgm:pt>
    <dgm:pt modelId="{61DA2F6A-A3A4-47F6-9631-E32DDDDECDEE}" type="pres">
      <dgm:prSet presAssocID="{45ECB1DE-4976-41EA-BF4A-BA9625218151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4E584C8-CAF4-4F3A-A494-457051CBD1BA}" type="pres">
      <dgm:prSet presAssocID="{EF24F56F-F948-4FAE-A21B-C908CFF0947F}" presName="circ1TxSh" presStyleLbl="vennNode1" presStyleIdx="0" presStyleCnt="1" custScaleX="83619" custScaleY="91188" custLinFactNeighborX="-18362"/>
      <dgm:spPr/>
      <dgm:t>
        <a:bodyPr/>
        <a:lstStyle/>
        <a:p>
          <a:endParaRPr lang="zh-CN" altLang="en-US"/>
        </a:p>
      </dgm:t>
    </dgm:pt>
  </dgm:ptLst>
  <dgm:cxnLst>
    <dgm:cxn modelId="{43D3D3F3-471A-48BF-9BE4-5B6320766276}" srcId="{45ECB1DE-4976-41EA-BF4A-BA9625218151}" destId="{EF24F56F-F948-4FAE-A21B-C908CFF0947F}" srcOrd="0" destOrd="0" parTransId="{6EB2B391-B256-4E95-9585-2F0870E44ACA}" sibTransId="{A69B06CF-6523-4B01-915A-C0C50F407655}"/>
    <dgm:cxn modelId="{A32A6494-E2B3-41E1-A137-01BDC2CD814A}" type="presOf" srcId="{EF24F56F-F948-4FAE-A21B-C908CFF0947F}" destId="{04E584C8-CAF4-4F3A-A494-457051CBD1BA}" srcOrd="0" destOrd="0" presId="urn:microsoft.com/office/officeart/2005/8/layout/venn1"/>
    <dgm:cxn modelId="{92448E96-CAC3-4282-87EF-68B4413C6A83}" type="presOf" srcId="{45ECB1DE-4976-41EA-BF4A-BA9625218151}" destId="{61DA2F6A-A3A4-47F6-9631-E32DDDDECDEE}" srcOrd="0" destOrd="0" presId="urn:microsoft.com/office/officeart/2005/8/layout/venn1"/>
    <dgm:cxn modelId="{04D864FB-323B-4CFD-AACB-20DC009DDEF8}" type="presParOf" srcId="{61DA2F6A-A3A4-47F6-9631-E32DDDDECDEE}" destId="{04E584C8-CAF4-4F3A-A494-457051CBD1BA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E6CFCA0-C49C-4951-BE4A-2894AF7F0369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1F9EB01-2DBC-4DE3-BF4F-D736561A8F50}">
      <dgm:prSet/>
      <dgm:spPr/>
      <dgm:t>
        <a:bodyPr/>
        <a:lstStyle/>
        <a:p>
          <a:pPr rtl="0"/>
          <a:r>
            <a:rPr lang="zh-CN" dirty="0" smtClean="0"/>
            <a:t>连</a:t>
          </a:r>
          <a:endParaRPr lang="zh-CN" dirty="0"/>
        </a:p>
      </dgm:t>
    </dgm:pt>
    <dgm:pt modelId="{8B03F53D-FC70-4946-AEAC-F84E888AD489}" type="parTrans" cxnId="{4ED37DFF-B7F3-4A12-BAF1-D82B1853C7BC}">
      <dgm:prSet/>
      <dgm:spPr/>
      <dgm:t>
        <a:bodyPr/>
        <a:lstStyle/>
        <a:p>
          <a:endParaRPr lang="zh-CN" altLang="en-US"/>
        </a:p>
      </dgm:t>
    </dgm:pt>
    <dgm:pt modelId="{F4A9E490-2C33-4765-846D-F336D70D9E90}" type="sibTrans" cxnId="{4ED37DFF-B7F3-4A12-BAF1-D82B1853C7BC}">
      <dgm:prSet/>
      <dgm:spPr/>
      <dgm:t>
        <a:bodyPr/>
        <a:lstStyle/>
        <a:p>
          <a:endParaRPr lang="zh-CN" altLang="en-US"/>
        </a:p>
      </dgm:t>
    </dgm:pt>
    <dgm:pt modelId="{7B1E7C52-CF18-48B2-BB65-024F73E359D3}" type="pres">
      <dgm:prSet presAssocID="{CE6CFCA0-C49C-4951-BE4A-2894AF7F036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DBBB33F-27B5-48AE-A61C-C9DE23066AD1}" type="pres">
      <dgm:prSet presAssocID="{21F9EB01-2DBC-4DE3-BF4F-D736561A8F50}" presName="circ1TxSh" presStyleLbl="vennNode1" presStyleIdx="0" presStyleCnt="1" custScaleX="81179" custScaleY="90583" custLinFactNeighborX="-9411" custLinFactNeighborY="36409"/>
      <dgm:spPr/>
      <dgm:t>
        <a:bodyPr/>
        <a:lstStyle/>
        <a:p>
          <a:endParaRPr lang="zh-CN" altLang="en-US"/>
        </a:p>
      </dgm:t>
    </dgm:pt>
  </dgm:ptLst>
  <dgm:cxnLst>
    <dgm:cxn modelId="{6C77407F-58C8-421B-8A85-804A8662DCFC}" type="presOf" srcId="{21F9EB01-2DBC-4DE3-BF4F-D736561A8F50}" destId="{EDBBB33F-27B5-48AE-A61C-C9DE23066AD1}" srcOrd="0" destOrd="0" presId="urn:microsoft.com/office/officeart/2005/8/layout/venn1"/>
    <dgm:cxn modelId="{4ED37DFF-B7F3-4A12-BAF1-D82B1853C7BC}" srcId="{CE6CFCA0-C49C-4951-BE4A-2894AF7F0369}" destId="{21F9EB01-2DBC-4DE3-BF4F-D736561A8F50}" srcOrd="0" destOrd="0" parTransId="{8B03F53D-FC70-4946-AEAC-F84E888AD489}" sibTransId="{F4A9E490-2C33-4765-846D-F336D70D9E90}"/>
    <dgm:cxn modelId="{4053655D-ECBB-4D5A-9A70-A1FD61DA4273}" type="presOf" srcId="{CE6CFCA0-C49C-4951-BE4A-2894AF7F0369}" destId="{7B1E7C52-CF18-48B2-BB65-024F73E359D3}" srcOrd="0" destOrd="0" presId="urn:microsoft.com/office/officeart/2005/8/layout/venn1"/>
    <dgm:cxn modelId="{87C9BA31-1078-40CF-9DB4-C4D704EBB81D}" type="presParOf" srcId="{7B1E7C52-CF18-48B2-BB65-024F73E359D3}" destId="{EDBBB33F-27B5-48AE-A61C-C9DE23066AD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E6DF1C2-1746-482F-BF52-CD765E80A365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E65984A-BA92-43D1-B9A2-B9086CB43038}">
      <dgm:prSet/>
      <dgm:spPr/>
      <dgm:t>
        <a:bodyPr/>
        <a:lstStyle/>
        <a:p>
          <a:pPr rtl="0"/>
          <a:r>
            <a:rPr lang="zh-CN" dirty="0" smtClean="0"/>
            <a:t>事</a:t>
          </a:r>
          <a:endParaRPr lang="zh-CN" dirty="0"/>
        </a:p>
      </dgm:t>
    </dgm:pt>
    <dgm:pt modelId="{81728B8A-367F-45A7-8399-F1C3131B02C5}" type="parTrans" cxnId="{D4BAEDBC-6704-4ED8-83C9-D725DD67589D}">
      <dgm:prSet/>
      <dgm:spPr/>
      <dgm:t>
        <a:bodyPr/>
        <a:lstStyle/>
        <a:p>
          <a:endParaRPr lang="zh-CN" altLang="en-US"/>
        </a:p>
      </dgm:t>
    </dgm:pt>
    <dgm:pt modelId="{8E214BAF-A429-4BFC-AB47-111633C977F3}" type="sibTrans" cxnId="{D4BAEDBC-6704-4ED8-83C9-D725DD67589D}">
      <dgm:prSet/>
      <dgm:spPr/>
      <dgm:t>
        <a:bodyPr/>
        <a:lstStyle/>
        <a:p>
          <a:endParaRPr lang="zh-CN" altLang="en-US"/>
        </a:p>
      </dgm:t>
    </dgm:pt>
    <dgm:pt modelId="{171034FF-3396-4AA1-9482-05BACFB2D723}" type="pres">
      <dgm:prSet presAssocID="{0E6DF1C2-1746-482F-BF52-CD765E80A36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52DD290-D500-4BE9-9525-723274617DF1}" type="pres">
      <dgm:prSet presAssocID="{4E65984A-BA92-43D1-B9A2-B9086CB43038}" presName="circ1TxSh" presStyleLbl="vennNode1" presStyleIdx="0" presStyleCnt="1" custScaleX="120198" custLinFactNeighborX="-14727" custLinFactNeighborY="-12058"/>
      <dgm:spPr/>
      <dgm:t>
        <a:bodyPr/>
        <a:lstStyle/>
        <a:p>
          <a:endParaRPr lang="zh-CN" altLang="en-US"/>
        </a:p>
      </dgm:t>
    </dgm:pt>
  </dgm:ptLst>
  <dgm:cxnLst>
    <dgm:cxn modelId="{10D2E371-235F-4BD0-B0A8-2D880B6F3C4F}" type="presOf" srcId="{4E65984A-BA92-43D1-B9A2-B9086CB43038}" destId="{952DD290-D500-4BE9-9525-723274617DF1}" srcOrd="0" destOrd="0" presId="urn:microsoft.com/office/officeart/2005/8/layout/venn1"/>
    <dgm:cxn modelId="{D4BAEDBC-6704-4ED8-83C9-D725DD67589D}" srcId="{0E6DF1C2-1746-482F-BF52-CD765E80A365}" destId="{4E65984A-BA92-43D1-B9A2-B9086CB43038}" srcOrd="0" destOrd="0" parTransId="{81728B8A-367F-45A7-8399-F1C3131B02C5}" sibTransId="{8E214BAF-A429-4BFC-AB47-111633C977F3}"/>
    <dgm:cxn modelId="{4CE4488A-E535-4397-ACC1-C88B76DE1346}" type="presOf" srcId="{0E6DF1C2-1746-482F-BF52-CD765E80A365}" destId="{171034FF-3396-4AA1-9482-05BACFB2D723}" srcOrd="0" destOrd="0" presId="urn:microsoft.com/office/officeart/2005/8/layout/venn1"/>
    <dgm:cxn modelId="{F650EE78-D76F-4C96-95F5-D8DC65ACCE5A}" type="presParOf" srcId="{171034FF-3396-4AA1-9482-05BACFB2D723}" destId="{952DD290-D500-4BE9-9525-723274617DF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A5913D2-4896-41F8-9856-90C73F67022D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A4DBE9E6-97EB-4725-A2C1-3C97D390DE6E}">
      <dgm:prSet/>
      <dgm:spPr/>
      <dgm:t>
        <a:bodyPr/>
        <a:lstStyle/>
        <a:p>
          <a:pPr rtl="0"/>
          <a:r>
            <a:rPr lang="zh-CN" dirty="0" smtClean="0"/>
            <a:t>海</a:t>
          </a:r>
          <a:endParaRPr lang="zh-CN" dirty="0"/>
        </a:p>
      </dgm:t>
    </dgm:pt>
    <dgm:pt modelId="{87EAD260-81CC-4CA9-BBD7-8CAA53C41D5E}" type="parTrans" cxnId="{2B21FC62-6E7B-4E86-901F-C320E9329617}">
      <dgm:prSet/>
      <dgm:spPr/>
      <dgm:t>
        <a:bodyPr/>
        <a:lstStyle/>
        <a:p>
          <a:endParaRPr lang="zh-CN" altLang="en-US"/>
        </a:p>
      </dgm:t>
    </dgm:pt>
    <dgm:pt modelId="{E9DC61F2-79D8-4484-8E44-6794BC3940A2}" type="sibTrans" cxnId="{2B21FC62-6E7B-4E86-901F-C320E9329617}">
      <dgm:prSet/>
      <dgm:spPr/>
      <dgm:t>
        <a:bodyPr/>
        <a:lstStyle/>
        <a:p>
          <a:endParaRPr lang="zh-CN" altLang="en-US"/>
        </a:p>
      </dgm:t>
    </dgm:pt>
    <dgm:pt modelId="{6F917F00-94F3-4752-A2F0-5E137890CEB8}" type="pres">
      <dgm:prSet presAssocID="{8A5913D2-4896-41F8-9856-90C73F67022D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D4B3101-F142-4E5E-B80A-8D9996F097C7}" type="pres">
      <dgm:prSet presAssocID="{A4DBE9E6-97EB-4725-A2C1-3C97D390DE6E}" presName="circ1TxSh" presStyleLbl="vennNode1" presStyleIdx="0" presStyleCnt="1" custLinFactNeighborX="-14286"/>
      <dgm:spPr/>
      <dgm:t>
        <a:bodyPr/>
        <a:lstStyle/>
        <a:p>
          <a:endParaRPr lang="zh-CN" altLang="en-US"/>
        </a:p>
      </dgm:t>
    </dgm:pt>
  </dgm:ptLst>
  <dgm:cxnLst>
    <dgm:cxn modelId="{05D0AB64-5D0D-44ED-A165-7DCC3B8BFFC2}" type="presOf" srcId="{A4DBE9E6-97EB-4725-A2C1-3C97D390DE6E}" destId="{CD4B3101-F142-4E5E-B80A-8D9996F097C7}" srcOrd="0" destOrd="0" presId="urn:microsoft.com/office/officeart/2005/8/layout/venn1"/>
    <dgm:cxn modelId="{2B21FC62-6E7B-4E86-901F-C320E9329617}" srcId="{8A5913D2-4896-41F8-9856-90C73F67022D}" destId="{A4DBE9E6-97EB-4725-A2C1-3C97D390DE6E}" srcOrd="0" destOrd="0" parTransId="{87EAD260-81CC-4CA9-BBD7-8CAA53C41D5E}" sibTransId="{E9DC61F2-79D8-4484-8E44-6794BC3940A2}"/>
    <dgm:cxn modelId="{18F76BDE-FFDD-4A69-986F-15A073534CA8}" type="presOf" srcId="{8A5913D2-4896-41F8-9856-90C73F67022D}" destId="{6F917F00-94F3-4752-A2F0-5E137890CEB8}" srcOrd="0" destOrd="0" presId="urn:microsoft.com/office/officeart/2005/8/layout/venn1"/>
    <dgm:cxn modelId="{00808874-B6B6-4E9E-8215-A8EB10480946}" type="presParOf" srcId="{6F917F00-94F3-4752-A2F0-5E137890CEB8}" destId="{CD4B3101-F142-4E5E-B80A-8D9996F097C7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37B5EC5-D0D2-4529-A675-2479ADB7512A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9B3E140-8B8D-4175-BD94-00D1649702AA}">
      <dgm:prSet/>
      <dgm:spPr/>
      <dgm:t>
        <a:bodyPr/>
        <a:lstStyle/>
        <a:p>
          <a:pPr rtl="0"/>
          <a:r>
            <a:rPr lang="zh-CN" dirty="0" smtClean="0"/>
            <a:t>大</a:t>
          </a:r>
          <a:endParaRPr lang="zh-CN" dirty="0"/>
        </a:p>
      </dgm:t>
    </dgm:pt>
    <dgm:pt modelId="{20CABB80-E645-4623-B0F5-082F1C9844C3}" type="parTrans" cxnId="{8C3AC8CF-CD5C-4961-B37E-08F0B762C53E}">
      <dgm:prSet/>
      <dgm:spPr/>
      <dgm:t>
        <a:bodyPr/>
        <a:lstStyle/>
        <a:p>
          <a:endParaRPr lang="zh-CN" altLang="en-US"/>
        </a:p>
      </dgm:t>
    </dgm:pt>
    <dgm:pt modelId="{64EA75C9-5C20-4191-8BF0-E6DA063D3386}" type="sibTrans" cxnId="{8C3AC8CF-CD5C-4961-B37E-08F0B762C53E}">
      <dgm:prSet/>
      <dgm:spPr/>
      <dgm:t>
        <a:bodyPr/>
        <a:lstStyle/>
        <a:p>
          <a:endParaRPr lang="zh-CN" altLang="en-US"/>
        </a:p>
      </dgm:t>
    </dgm:pt>
    <dgm:pt modelId="{4470F79F-6492-40EA-A900-0CDDBA36E791}" type="pres">
      <dgm:prSet presAssocID="{737B5EC5-D0D2-4529-A675-2479ADB7512A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DAFA64C-DC3D-43CC-9306-9A83B9F4FF30}" type="pres">
      <dgm:prSet presAssocID="{B9B3E140-8B8D-4175-BD94-00D1649702AA}" presName="circ1TxSh" presStyleLbl="vennNode1" presStyleIdx="0" presStyleCnt="1" custScaleX="85044" custScaleY="76553"/>
      <dgm:spPr/>
      <dgm:t>
        <a:bodyPr/>
        <a:lstStyle/>
        <a:p>
          <a:endParaRPr lang="zh-CN" altLang="en-US"/>
        </a:p>
      </dgm:t>
    </dgm:pt>
  </dgm:ptLst>
  <dgm:cxnLst>
    <dgm:cxn modelId="{8C3AC8CF-CD5C-4961-B37E-08F0B762C53E}" srcId="{737B5EC5-D0D2-4529-A675-2479ADB7512A}" destId="{B9B3E140-8B8D-4175-BD94-00D1649702AA}" srcOrd="0" destOrd="0" parTransId="{20CABB80-E645-4623-B0F5-082F1C9844C3}" sibTransId="{64EA75C9-5C20-4191-8BF0-E6DA063D3386}"/>
    <dgm:cxn modelId="{6C6772F8-D79E-4960-9C41-BF3AFA368FE0}" type="presOf" srcId="{737B5EC5-D0D2-4529-A675-2479ADB7512A}" destId="{4470F79F-6492-40EA-A900-0CDDBA36E791}" srcOrd="0" destOrd="0" presId="urn:microsoft.com/office/officeart/2005/8/layout/venn1"/>
    <dgm:cxn modelId="{DA48FB2E-EEA7-465F-B7ED-AF004493BAB2}" type="presOf" srcId="{B9B3E140-8B8D-4175-BD94-00D1649702AA}" destId="{6DAFA64C-DC3D-43CC-9306-9A83B9F4FF30}" srcOrd="0" destOrd="0" presId="urn:microsoft.com/office/officeart/2005/8/layout/venn1"/>
    <dgm:cxn modelId="{06EAC5C6-A4CC-4ED3-951E-B688B01AA7DE}" type="presParOf" srcId="{4470F79F-6492-40EA-A900-0CDDBA36E791}" destId="{6DAFA64C-DC3D-43CC-9306-9A83B9F4FF30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ABD46EF-623D-4EC1-9905-9F9517C84035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38154DC-7DEC-4435-8AEE-F287F60DA644}">
      <dgm:prSet/>
      <dgm:spPr/>
      <dgm:t>
        <a:bodyPr/>
        <a:lstStyle/>
        <a:p>
          <a:pPr rtl="0"/>
          <a:r>
            <a:rPr lang="zh-CN" dirty="0" smtClean="0"/>
            <a:t>学</a:t>
          </a:r>
          <a:endParaRPr lang="zh-CN" dirty="0"/>
        </a:p>
      </dgm:t>
    </dgm:pt>
    <dgm:pt modelId="{6E033A8B-39BD-418D-B3E7-B46D3AA0ABB1}" type="parTrans" cxnId="{F8FB8444-3373-404C-9230-AE02F265EB7D}">
      <dgm:prSet/>
      <dgm:spPr/>
      <dgm:t>
        <a:bodyPr/>
        <a:lstStyle/>
        <a:p>
          <a:endParaRPr lang="zh-CN" altLang="en-US"/>
        </a:p>
      </dgm:t>
    </dgm:pt>
    <dgm:pt modelId="{2D1234A8-D610-4E36-A02B-729B238B8E3D}" type="sibTrans" cxnId="{F8FB8444-3373-404C-9230-AE02F265EB7D}">
      <dgm:prSet/>
      <dgm:spPr/>
      <dgm:t>
        <a:bodyPr/>
        <a:lstStyle/>
        <a:p>
          <a:endParaRPr lang="zh-CN" altLang="en-US"/>
        </a:p>
      </dgm:t>
    </dgm:pt>
    <dgm:pt modelId="{8A8110AF-7FCF-4E47-932E-B9CB33926204}" type="pres">
      <dgm:prSet presAssocID="{AABD46EF-623D-4EC1-9905-9F9517C8403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319629E-037B-4B5B-8915-441F51FA60BC}" type="pres">
      <dgm:prSet presAssocID="{938154DC-7DEC-4435-8AEE-F287F60DA644}" presName="circ1TxSh" presStyleLbl="vennNode1" presStyleIdx="0" presStyleCnt="1" custScaleX="81447" custScaleY="119119" custLinFactNeighborY="12680"/>
      <dgm:spPr/>
      <dgm:t>
        <a:bodyPr/>
        <a:lstStyle/>
        <a:p>
          <a:endParaRPr lang="zh-CN" altLang="en-US"/>
        </a:p>
      </dgm:t>
    </dgm:pt>
  </dgm:ptLst>
  <dgm:cxnLst>
    <dgm:cxn modelId="{36213AF3-86D9-4F1C-879A-057E6EF85F31}" type="presOf" srcId="{938154DC-7DEC-4435-8AEE-F287F60DA644}" destId="{A319629E-037B-4B5B-8915-441F51FA60BC}" srcOrd="0" destOrd="0" presId="urn:microsoft.com/office/officeart/2005/8/layout/venn1"/>
    <dgm:cxn modelId="{F8FB8444-3373-404C-9230-AE02F265EB7D}" srcId="{AABD46EF-623D-4EC1-9905-9F9517C84035}" destId="{938154DC-7DEC-4435-8AEE-F287F60DA644}" srcOrd="0" destOrd="0" parTransId="{6E033A8B-39BD-418D-B3E7-B46D3AA0ABB1}" sibTransId="{2D1234A8-D610-4E36-A02B-729B238B8E3D}"/>
    <dgm:cxn modelId="{D1F66236-65CA-4CBC-B648-BC5239552139}" type="presOf" srcId="{AABD46EF-623D-4EC1-9905-9F9517C84035}" destId="{8A8110AF-7FCF-4E47-932E-B9CB33926204}" srcOrd="0" destOrd="0" presId="urn:microsoft.com/office/officeart/2005/8/layout/venn1"/>
    <dgm:cxn modelId="{DFB86842-3046-47C8-942B-B076AF7FC9B1}" type="presParOf" srcId="{8A8110AF-7FCF-4E47-932E-B9CB33926204}" destId="{A319629E-037B-4B5B-8915-441F51FA60BC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E584C8-CAF4-4F3A-A494-457051CBD1BA}">
      <dsp:nvSpPr>
        <dsp:cNvPr id="0" name=""/>
        <dsp:cNvSpPr/>
      </dsp:nvSpPr>
      <dsp:spPr>
        <a:xfrm>
          <a:off x="0" y="173742"/>
          <a:ext cx="327920" cy="35760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/>
            <a:t>大</a:t>
          </a:r>
          <a:endParaRPr lang="zh-CN" sz="1700" kern="1200" dirty="0"/>
        </a:p>
      </dsp:txBody>
      <dsp:txXfrm>
        <a:off x="48023" y="226112"/>
        <a:ext cx="231874" cy="2528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BBB33F-27B5-48AE-A61C-C9DE23066AD1}">
      <dsp:nvSpPr>
        <dsp:cNvPr id="0" name=""/>
        <dsp:cNvSpPr/>
      </dsp:nvSpPr>
      <dsp:spPr>
        <a:xfrm>
          <a:off x="0" y="314215"/>
          <a:ext cx="350292" cy="39087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/>
            <a:t>连</a:t>
          </a:r>
          <a:endParaRPr lang="zh-CN" sz="1800" kern="1200" dirty="0"/>
        </a:p>
      </dsp:txBody>
      <dsp:txXfrm>
        <a:off x="51299" y="371457"/>
        <a:ext cx="247694" cy="2763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2DD290-D500-4BE9-9525-723274617DF1}">
      <dsp:nvSpPr>
        <dsp:cNvPr id="0" name=""/>
        <dsp:cNvSpPr/>
      </dsp:nvSpPr>
      <dsp:spPr>
        <a:xfrm>
          <a:off x="-49924" y="0"/>
          <a:ext cx="594200" cy="49435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/>
            <a:t>事</a:t>
          </a:r>
          <a:endParaRPr lang="zh-CN" sz="2300" kern="1200" dirty="0"/>
        </a:p>
      </dsp:txBody>
      <dsp:txXfrm>
        <a:off x="37095" y="72396"/>
        <a:ext cx="420162" cy="3495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4B3101-F142-4E5E-B80A-8D9996F097C7}">
      <dsp:nvSpPr>
        <dsp:cNvPr id="0" name=""/>
        <dsp:cNvSpPr/>
      </dsp:nvSpPr>
      <dsp:spPr>
        <a:xfrm>
          <a:off x="0" y="91645"/>
          <a:ext cx="504057" cy="50405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/>
            <a:t>海</a:t>
          </a:r>
          <a:endParaRPr lang="zh-CN" sz="2300" kern="1200" dirty="0"/>
        </a:p>
      </dsp:txBody>
      <dsp:txXfrm>
        <a:off x="73817" y="165462"/>
        <a:ext cx="356423" cy="35642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AFA64C-DC3D-43CC-9306-9A83B9F4FF30}">
      <dsp:nvSpPr>
        <dsp:cNvPr id="0" name=""/>
        <dsp:cNvSpPr/>
      </dsp:nvSpPr>
      <dsp:spPr>
        <a:xfrm>
          <a:off x="40739" y="144015"/>
          <a:ext cx="463315" cy="41705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大</a:t>
          </a:r>
          <a:endParaRPr lang="zh-CN" sz="1900" kern="1200" dirty="0"/>
        </a:p>
      </dsp:txBody>
      <dsp:txXfrm>
        <a:off x="108590" y="205091"/>
        <a:ext cx="327613" cy="29490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19629E-037B-4B5B-8915-441F51FA60BC}">
      <dsp:nvSpPr>
        <dsp:cNvPr id="0" name=""/>
        <dsp:cNvSpPr/>
      </dsp:nvSpPr>
      <dsp:spPr>
        <a:xfrm>
          <a:off x="41454" y="143050"/>
          <a:ext cx="363967" cy="53231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/>
            <a:t>学</a:t>
          </a:r>
          <a:endParaRPr lang="zh-CN" sz="2000" kern="1200" dirty="0"/>
        </a:p>
      </dsp:txBody>
      <dsp:txXfrm>
        <a:off x="94756" y="221006"/>
        <a:ext cx="257363" cy="3764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43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7" Type="http://schemas.openxmlformats.org/officeDocument/2006/relationships/image" Target="../media/image50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1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image" Target="../media/image51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4" Type="http://schemas.openxmlformats.org/officeDocument/2006/relationships/image" Target="../media/image6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8.wmf"/><Relationship Id="rId4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2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6EE905-B972-49DE-B2D9-AC651E92DFD5}" type="datetimeFigureOut">
              <a:rPr lang="zh-CN" altLang="en-US" smtClean="0"/>
              <a:pPr/>
              <a:t>2018/2/26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CECBA4-2E9D-4FA7-B202-C8BC17F5B7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829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33" Type="http://schemas.microsoft.com/office/2007/relationships/hdphoto" Target="../media/hdphoto1.wdp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29" Type="http://schemas.openxmlformats.org/officeDocument/2006/relationships/diagramQuickStyle" Target="../diagrams/quickStyle6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32" Type="http://schemas.openxmlformats.org/officeDocument/2006/relationships/image" Target="../media/image1.png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Relationship Id="rId8" Type="http://schemas.openxmlformats.org/officeDocument/2006/relationships/diagramLayout" Target="../diagrams/layout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 rot="16200000">
            <a:off x="7389439" y="5103439"/>
            <a:ext cx="1385395" cy="2123730"/>
          </a:xfrm>
          <a:prstGeom prst="rtTriangl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cap="none" spc="30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-36512" y="6021288"/>
            <a:ext cx="8766722" cy="819283"/>
          </a:xfrm>
          <a:prstGeom prst="roundRect">
            <a:avLst>
              <a:gd name="adj" fmla="val 41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093296"/>
            <a:ext cx="7772400" cy="576064"/>
          </a:xfrm>
        </p:spPr>
        <p:txBody>
          <a:bodyPr>
            <a:noAutofit/>
          </a:bodyPr>
          <a:lstStyle>
            <a:lvl1pPr>
              <a:defRPr sz="4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2" name="圆角矩形 11"/>
          <p:cNvSpPr/>
          <p:nvPr/>
        </p:nvSpPr>
        <p:spPr>
          <a:xfrm>
            <a:off x="8316416" y="-1"/>
            <a:ext cx="827586" cy="6430930"/>
          </a:xfrm>
          <a:prstGeom prst="roundRect">
            <a:avLst>
              <a:gd name="adj" fmla="val 37039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460432" y="176436"/>
            <a:ext cx="504057" cy="5412804"/>
          </a:xfrm>
        </p:spPr>
        <p:txBody>
          <a:bodyPr>
            <a:noAutofit/>
          </a:bodyPr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7671772" y="5517232"/>
            <a:ext cx="1508740" cy="1462473"/>
            <a:chOff x="7668345" y="5566926"/>
            <a:chExt cx="1508740" cy="1462473"/>
          </a:xfrm>
        </p:grpSpPr>
        <p:grpSp>
          <p:nvGrpSpPr>
            <p:cNvPr id="19" name="组合 18"/>
            <p:cNvGrpSpPr/>
            <p:nvPr/>
          </p:nvGrpSpPr>
          <p:grpSpPr>
            <a:xfrm>
              <a:off x="7668345" y="5566926"/>
              <a:ext cx="1508740" cy="1462473"/>
              <a:chOff x="6001844" y="2223042"/>
              <a:chExt cx="1218598" cy="766058"/>
            </a:xfrm>
          </p:grpSpPr>
          <p:graphicFrame>
            <p:nvGraphicFramePr>
              <p:cNvPr id="21" name="图示 20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3260491645"/>
                  </p:ext>
                </p:extLst>
              </p:nvPr>
            </p:nvGraphicFramePr>
            <p:xfrm>
              <a:off x="6118165" y="2619768"/>
              <a:ext cx="316745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graphicFrame>
            <p:nvGraphicFramePr>
              <p:cNvPr id="22" name="图示 21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2595250747"/>
                  </p:ext>
                </p:extLst>
              </p:nvPr>
            </p:nvGraphicFramePr>
            <p:xfrm>
              <a:off x="6001844" y="2393457"/>
              <a:ext cx="348524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  <p:graphicFrame>
            <p:nvGraphicFramePr>
              <p:cNvPr id="24" name="图示 23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731631201"/>
                  </p:ext>
                </p:extLst>
              </p:nvPr>
            </p:nvGraphicFramePr>
            <p:xfrm>
              <a:off x="6358644" y="2223042"/>
              <a:ext cx="399284" cy="31343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2" r:lo="rId13" r:qs="rId14" r:cs="rId15"/>
              </a:graphicData>
            </a:graphic>
          </p:graphicFrame>
          <p:graphicFrame>
            <p:nvGraphicFramePr>
              <p:cNvPr id="23" name="图示 22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1011916604"/>
                  </p:ext>
                </p:extLst>
              </p:nvPr>
            </p:nvGraphicFramePr>
            <p:xfrm>
              <a:off x="6060004" y="2327312"/>
              <a:ext cx="407123" cy="36004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7" r:lo="rId18" r:qs="rId19" r:cs="rId20"/>
              </a:graphicData>
            </a:graphic>
          </p:graphicFrame>
          <p:graphicFrame>
            <p:nvGraphicFramePr>
              <p:cNvPr id="25" name="图示 24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610226036"/>
                  </p:ext>
                </p:extLst>
              </p:nvPr>
            </p:nvGraphicFramePr>
            <p:xfrm>
              <a:off x="6641608" y="2234731"/>
              <a:ext cx="440027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2" r:lo="rId23" r:qs="rId24" r:cs="rId25"/>
              </a:graphicData>
            </a:graphic>
          </p:graphicFrame>
          <p:graphicFrame>
            <p:nvGraphicFramePr>
              <p:cNvPr id="26" name="图示 25"/>
              <p:cNvGraphicFramePr/>
              <p:nvPr userDrawn="1">
                <p:extLst>
                  <p:ext uri="{D42A27DB-BD31-4B8C-83A1-F6EECF244321}">
                    <p14:modId xmlns:p14="http://schemas.microsoft.com/office/powerpoint/2010/main" val="240961751"/>
                  </p:ext>
                </p:extLst>
              </p:nvPr>
            </p:nvGraphicFramePr>
            <p:xfrm>
              <a:off x="6859504" y="2347885"/>
              <a:ext cx="360938" cy="3693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7" r:lo="rId28" r:qs="rId29" r:cs="rId30"/>
              </a:graphicData>
            </a:graphic>
          </p:graphicFrame>
        </p:grpSp>
        <p:pic>
          <p:nvPicPr>
            <p:cNvPr id="20" name="Picture 4" descr="C:\Users\bie\Desktop\线性代数\线性母版\海大校徽.jpg"/>
            <p:cNvPicPr>
              <a:picLocks noChangeAspect="1" noChangeArrowheads="1"/>
            </p:cNvPicPr>
            <p:nvPr userDrawn="1"/>
          </p:nvPicPr>
          <p:blipFill>
            <a:blip r:embed="rId32" cstate="print"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backgroundRemoval t="3632" b="96852" l="3052" r="95775">
                          <a14:foregroundMark x1="43897" y1="6538" x2="46479" y2="95157"/>
                          <a14:foregroundMark x1="6808" y1="48668" x2="90610" y2="5133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5805264"/>
              <a:ext cx="1240223" cy="12023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内容占位符 31"/>
          <p:cNvSpPr>
            <a:spLocks noGrp="1"/>
          </p:cNvSpPr>
          <p:nvPr>
            <p:ph sz="quarter" idx="10"/>
          </p:nvPr>
        </p:nvSpPr>
        <p:spPr>
          <a:xfrm>
            <a:off x="116592" y="116632"/>
            <a:ext cx="8055807" cy="56886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98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1C718-8074-413F-8E06-7EFF3763FEFE}" type="datetimeFigureOut">
              <a:rPr lang="zh-CN" altLang="en-US" smtClean="0"/>
              <a:pPr/>
              <a:t>2018/2/26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394F5-9B9D-49DF-9FEC-C2A214EB7C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55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3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30.bin"/><Relationship Id="rId5" Type="http://schemas.openxmlformats.org/officeDocument/2006/relationships/oleObject" Target="../embeddings/oleObject27.bin"/><Relationship Id="rId10" Type="http://schemas.openxmlformats.org/officeDocument/2006/relationships/image" Target="../media/image29.wmf"/><Relationship Id="rId4" Type="http://schemas.openxmlformats.org/officeDocument/2006/relationships/image" Target="../media/image26.wmf"/><Relationship Id="rId9" Type="http://schemas.openxmlformats.org/officeDocument/2006/relationships/oleObject" Target="../embeddings/oleObject29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oleObject" Target="../embeddings/oleObject36.bin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3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2.bin"/><Relationship Id="rId10" Type="http://schemas.openxmlformats.org/officeDocument/2006/relationships/image" Target="../media/image34.wmf"/><Relationship Id="rId4" Type="http://schemas.openxmlformats.org/officeDocument/2006/relationships/image" Target="../media/image31.wmf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26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36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9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3.bin"/><Relationship Id="rId12" Type="http://schemas.openxmlformats.org/officeDocument/2006/relationships/image" Target="../media/image3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1.wmf"/><Relationship Id="rId11" Type="http://schemas.openxmlformats.org/officeDocument/2006/relationships/oleObject" Target="../embeddings/oleObject45.bin"/><Relationship Id="rId5" Type="http://schemas.openxmlformats.org/officeDocument/2006/relationships/oleObject" Target="../embeddings/oleObject42.bin"/><Relationship Id="rId10" Type="http://schemas.openxmlformats.org/officeDocument/2006/relationships/image" Target="../media/image43.wmf"/><Relationship Id="rId4" Type="http://schemas.openxmlformats.org/officeDocument/2006/relationships/image" Target="../media/image40.wmf"/><Relationship Id="rId9" Type="http://schemas.openxmlformats.org/officeDocument/2006/relationships/oleObject" Target="../embeddings/oleObject44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oleObject" Target="../embeddings/oleObject51.bin"/><Relationship Id="rId3" Type="http://schemas.openxmlformats.org/officeDocument/2006/relationships/oleObject" Target="../embeddings/oleObject46.bin"/><Relationship Id="rId7" Type="http://schemas.openxmlformats.org/officeDocument/2006/relationships/oleObject" Target="../embeddings/oleObject48.bin"/><Relationship Id="rId12" Type="http://schemas.openxmlformats.org/officeDocument/2006/relationships/image" Target="../media/image48.w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0.w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50.bin"/><Relationship Id="rId5" Type="http://schemas.openxmlformats.org/officeDocument/2006/relationships/oleObject" Target="../embeddings/oleObject47.bin"/><Relationship Id="rId15" Type="http://schemas.openxmlformats.org/officeDocument/2006/relationships/oleObject" Target="../embeddings/oleObject52.bin"/><Relationship Id="rId10" Type="http://schemas.openxmlformats.org/officeDocument/2006/relationships/image" Target="../media/image47.wmf"/><Relationship Id="rId4" Type="http://schemas.openxmlformats.org/officeDocument/2006/relationships/image" Target="../media/image44.wmf"/><Relationship Id="rId9" Type="http://schemas.openxmlformats.org/officeDocument/2006/relationships/oleObject" Target="../embeddings/oleObject49.bin"/><Relationship Id="rId14" Type="http://schemas.openxmlformats.org/officeDocument/2006/relationships/image" Target="../media/image4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51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oleObject" Target="../embeddings/oleObject54.bin"/><Relationship Id="rId7" Type="http://schemas.openxmlformats.org/officeDocument/2006/relationships/oleObject" Target="../embeddings/oleObject5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52.wmf"/><Relationship Id="rId5" Type="http://schemas.openxmlformats.org/officeDocument/2006/relationships/oleObject" Target="../embeddings/oleObject55.bin"/><Relationship Id="rId4" Type="http://schemas.openxmlformats.org/officeDocument/2006/relationships/image" Target="../media/image51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oleObject" Target="../embeddings/oleObject57.bin"/><Relationship Id="rId7" Type="http://schemas.openxmlformats.org/officeDocument/2006/relationships/oleObject" Target="../embeddings/oleObject5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54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5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61.bin"/><Relationship Id="rId4" Type="http://schemas.openxmlformats.org/officeDocument/2006/relationships/image" Target="../media/image51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58.wmf"/><Relationship Id="rId5" Type="http://schemas.openxmlformats.org/officeDocument/2006/relationships/oleObject" Target="../embeddings/oleObject63.bin"/><Relationship Id="rId4" Type="http://schemas.openxmlformats.org/officeDocument/2006/relationships/image" Target="../media/image57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3" Type="http://schemas.openxmlformats.org/officeDocument/2006/relationships/oleObject" Target="../embeddings/oleObject64.bin"/><Relationship Id="rId7" Type="http://schemas.openxmlformats.org/officeDocument/2006/relationships/oleObject" Target="../embeddings/oleObject6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65.bin"/><Relationship Id="rId10" Type="http://schemas.openxmlformats.org/officeDocument/2006/relationships/image" Target="../media/image62.wmf"/><Relationship Id="rId4" Type="http://schemas.openxmlformats.org/officeDocument/2006/relationships/image" Target="../media/image59.wmf"/><Relationship Id="rId9" Type="http://schemas.openxmlformats.org/officeDocument/2006/relationships/oleObject" Target="../embeddings/oleObject67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8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4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oleObject" Target="../embeddings/oleObject18.bin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1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16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18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2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第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章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85786" cy="5412804"/>
          </a:xfrm>
        </p:spPr>
        <p:txBody>
          <a:bodyPr/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28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</a:p>
          <a:p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631231" y="1381125"/>
            <a:ext cx="6534940" cy="939791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631232" y="3636581"/>
            <a:ext cx="6534940" cy="877465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Group 17"/>
          <p:cNvGrpSpPr>
            <a:grpSpLocks/>
          </p:cNvGrpSpPr>
          <p:nvPr/>
        </p:nvGrpSpPr>
        <p:grpSpPr bwMode="auto">
          <a:xfrm rot="5400000">
            <a:off x="1000125" y="2692400"/>
            <a:ext cx="4043363" cy="1420813"/>
            <a:chOff x="0" y="0"/>
            <a:chExt cx="2658" cy="984"/>
          </a:xfrm>
        </p:grpSpPr>
        <p:sp>
          <p:nvSpPr>
            <p:cNvPr id="9" name="Freeform 20"/>
            <p:cNvSpPr>
              <a:spLocks noChangeArrowheads="1"/>
            </p:cNvSpPr>
            <p:nvPr/>
          </p:nvSpPr>
          <p:spPr bwMode="auto">
            <a:xfrm>
              <a:off x="0" y="10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382 w 735"/>
                <a:gd name="T3" fmla="*/ 202 h 532"/>
                <a:gd name="T4" fmla="*/ 577 w 735"/>
                <a:gd name="T5" fmla="*/ 202 h 532"/>
                <a:gd name="T6" fmla="*/ 637 w 735"/>
                <a:gd name="T7" fmla="*/ 249 h 532"/>
                <a:gd name="T8" fmla="*/ 639 w 735"/>
                <a:gd name="T9" fmla="*/ 402 h 532"/>
                <a:gd name="T10" fmla="*/ 598 w 735"/>
                <a:gd name="T11" fmla="*/ 400 h 532"/>
                <a:gd name="T12" fmla="*/ 669 w 735"/>
                <a:gd name="T13" fmla="*/ 532 h 532"/>
                <a:gd name="T14" fmla="*/ 735 w 735"/>
                <a:gd name="T15" fmla="*/ 402 h 532"/>
                <a:gd name="T16" fmla="*/ 696 w 735"/>
                <a:gd name="T17" fmla="*/ 402 h 532"/>
                <a:gd name="T18" fmla="*/ 694 w 735"/>
                <a:gd name="T19" fmla="*/ 226 h 532"/>
                <a:gd name="T20" fmla="*/ 616 w 735"/>
                <a:gd name="T21" fmla="*/ 150 h 532"/>
                <a:gd name="T22" fmla="*/ 335 w 735"/>
                <a:gd name="T23" fmla="*/ 149 h 532"/>
                <a:gd name="T24" fmla="*/ 69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/>
            </a:custGeom>
            <a:gradFill rotWithShape="1">
              <a:gsLst>
                <a:gs pos="0">
                  <a:srgbClr val="FFFFFF"/>
                </a:gs>
                <a:gs pos="100000">
                  <a:srgbClr val="FFFFC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zh-CN">
                <a:solidFill>
                  <a:srgbClr val="FFFFFF"/>
                </a:solidFill>
                <a:effectLst/>
                <a:ea typeface="宋体" pitchFamily="2" charset="-122"/>
                <a:sym typeface="Times New Roman" pitchFamily="18" charset="0"/>
              </a:endParaRPr>
            </a:p>
          </p:txBody>
        </p:sp>
        <p:sp>
          <p:nvSpPr>
            <p:cNvPr id="10" name="Freeform 21"/>
            <p:cNvSpPr>
              <a:spLocks noChangeArrowheads="1"/>
            </p:cNvSpPr>
            <p:nvPr/>
          </p:nvSpPr>
          <p:spPr bwMode="auto">
            <a:xfrm>
              <a:off x="1210" y="0"/>
              <a:ext cx="231" cy="984"/>
            </a:xfrm>
            <a:custGeom>
              <a:avLst/>
              <a:gdLst>
                <a:gd name="T0" fmla="*/ 37 w 142"/>
                <a:gd name="T1" fmla="*/ 1 h 604"/>
                <a:gd name="T2" fmla="*/ 45 w 142"/>
                <a:gd name="T3" fmla="*/ 472 h 604"/>
                <a:gd name="T4" fmla="*/ 0 w 142"/>
                <a:gd name="T5" fmla="*/ 474 h 604"/>
                <a:gd name="T6" fmla="*/ 72 w 142"/>
                <a:gd name="T7" fmla="*/ 604 h 604"/>
                <a:gd name="T8" fmla="*/ 142 w 142"/>
                <a:gd name="T9" fmla="*/ 474 h 604"/>
                <a:gd name="T10" fmla="*/ 100 w 142"/>
                <a:gd name="T11" fmla="*/ 474 h 604"/>
                <a:gd name="T12" fmla="*/ 99 w 142"/>
                <a:gd name="T13" fmla="*/ 0 h 604"/>
                <a:gd name="T14" fmla="*/ 37 w 142"/>
                <a:gd name="T15" fmla="*/ 1 h 6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2"/>
                <a:gd name="T25" fmla="*/ 0 h 604"/>
                <a:gd name="T26" fmla="*/ 142 w 142"/>
                <a:gd name="T27" fmla="*/ 604 h 60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/>
            </a:custGeom>
            <a:gradFill rotWithShape="1">
              <a:gsLst>
                <a:gs pos="0">
                  <a:srgbClr val="FFFFFF"/>
                </a:gs>
                <a:gs pos="100000">
                  <a:srgbClr val="FFFFC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zh-CN">
                <a:solidFill>
                  <a:srgbClr val="FFFFFF"/>
                </a:solidFill>
                <a:effectLst/>
                <a:ea typeface="宋体" pitchFamily="2" charset="-122"/>
                <a:sym typeface="Times New Roman" pitchFamily="18" charset="0"/>
              </a:endParaRPr>
            </a:p>
          </p:txBody>
        </p:sp>
        <p:sp>
          <p:nvSpPr>
            <p:cNvPr id="11" name="Freeform 22"/>
            <p:cNvSpPr>
              <a:spLocks noChangeArrowheads="1"/>
            </p:cNvSpPr>
            <p:nvPr/>
          </p:nvSpPr>
          <p:spPr bwMode="auto">
            <a:xfrm flipH="1">
              <a:off x="1461" y="11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382 w 735"/>
                <a:gd name="T3" fmla="*/ 202 h 532"/>
                <a:gd name="T4" fmla="*/ 577 w 735"/>
                <a:gd name="T5" fmla="*/ 202 h 532"/>
                <a:gd name="T6" fmla="*/ 637 w 735"/>
                <a:gd name="T7" fmla="*/ 249 h 532"/>
                <a:gd name="T8" fmla="*/ 639 w 735"/>
                <a:gd name="T9" fmla="*/ 402 h 532"/>
                <a:gd name="T10" fmla="*/ 598 w 735"/>
                <a:gd name="T11" fmla="*/ 400 h 532"/>
                <a:gd name="T12" fmla="*/ 669 w 735"/>
                <a:gd name="T13" fmla="*/ 532 h 532"/>
                <a:gd name="T14" fmla="*/ 735 w 735"/>
                <a:gd name="T15" fmla="*/ 402 h 532"/>
                <a:gd name="T16" fmla="*/ 696 w 735"/>
                <a:gd name="T17" fmla="*/ 402 h 532"/>
                <a:gd name="T18" fmla="*/ 694 w 735"/>
                <a:gd name="T19" fmla="*/ 226 h 532"/>
                <a:gd name="T20" fmla="*/ 616 w 735"/>
                <a:gd name="T21" fmla="*/ 150 h 532"/>
                <a:gd name="T22" fmla="*/ 335 w 735"/>
                <a:gd name="T23" fmla="*/ 149 h 532"/>
                <a:gd name="T24" fmla="*/ 69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/>
            </a:custGeom>
            <a:gradFill rotWithShape="1">
              <a:gsLst>
                <a:gs pos="0">
                  <a:srgbClr val="FFFFFF"/>
                </a:gs>
                <a:gs pos="100000">
                  <a:srgbClr val="FFFFC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zh-CN">
                <a:solidFill>
                  <a:srgbClr val="FFFFFF"/>
                </a:solidFill>
                <a:effectLst/>
                <a:ea typeface="宋体" pitchFamily="2" charset="-122"/>
                <a:sym typeface="Times New Roman" pitchFamily="18" charset="0"/>
              </a:endParaRPr>
            </a:p>
          </p:txBody>
        </p:sp>
      </p:grpSp>
      <p:sp>
        <p:nvSpPr>
          <p:cNvPr id="12" name="Rectangle 83"/>
          <p:cNvSpPr>
            <a:spLocks noChangeArrowheads="1"/>
          </p:cNvSpPr>
          <p:nvPr/>
        </p:nvSpPr>
        <p:spPr bwMode="auto">
          <a:xfrm>
            <a:off x="1739244" y="3659814"/>
            <a:ext cx="631891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会用该定理、结合行列式性质计算各种各样的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行列式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左大括号 13"/>
          <p:cNvSpPr/>
          <p:nvPr/>
        </p:nvSpPr>
        <p:spPr bwMode="auto">
          <a:xfrm>
            <a:off x="182329" y="656060"/>
            <a:ext cx="1097990" cy="4354772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9661" y="1620187"/>
            <a:ext cx="5078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理解行列式按行展开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定理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和推论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1543432"/>
            <a:ext cx="38072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教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学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要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求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74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4" grpId="0" animBg="1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14348" cy="5412804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二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典型例题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75656" y="153054"/>
            <a:ext cx="687625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zh-CN" altLang="zh-CN" sz="2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阶</a:t>
            </a:r>
            <a:r>
              <a:rPr lang="zh-CN" altLang="zh-CN" sz="2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行列式有规律，一般是先找到它的</a:t>
            </a:r>
            <a:r>
              <a:rPr lang="zh-CN" altLang="zh-CN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规律</a:t>
            </a:r>
            <a:r>
              <a:rPr lang="zh-CN" altLang="zh-CN" sz="2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sz="26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想</a:t>
            </a:r>
            <a:r>
              <a:rPr lang="zh-CN" altLang="zh-CN" sz="2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办法用行列式</a:t>
            </a:r>
            <a:r>
              <a:rPr lang="zh-CN" altLang="zh-CN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按行展开</a:t>
            </a:r>
            <a:r>
              <a:rPr lang="zh-CN" altLang="zh-CN" sz="2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定理，再找</a:t>
            </a:r>
            <a:r>
              <a:rPr lang="zh-CN" altLang="zh-CN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递推</a:t>
            </a:r>
            <a:r>
              <a:rPr lang="zh-CN" altLang="zh-CN" sz="2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规律</a:t>
            </a:r>
          </a:p>
        </p:txBody>
      </p:sp>
      <p:sp>
        <p:nvSpPr>
          <p:cNvPr id="9" name="矩形 8"/>
          <p:cNvSpPr/>
          <p:nvPr/>
        </p:nvSpPr>
        <p:spPr>
          <a:xfrm>
            <a:off x="323174" y="1196752"/>
            <a:ext cx="7627063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例题</a:t>
            </a: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计算行列式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一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利用行列式</a:t>
            </a:r>
            <a:r>
              <a:rPr lang="zh-CN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性质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，把行列式变成</a:t>
            </a:r>
            <a:r>
              <a:rPr lang="zh-CN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上三角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行列式</a:t>
            </a: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zh-CN" altLang="zh-CN" sz="2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5446335"/>
              </p:ext>
            </p:extLst>
          </p:nvPr>
        </p:nvGraphicFramePr>
        <p:xfrm>
          <a:off x="2861270" y="1124744"/>
          <a:ext cx="4591050" cy="196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286" name="Equation" r:id="rId3" imgW="4584700" imgH="1955800" progId="Equation.DSMT4">
                  <p:embed/>
                </p:oleObj>
              </mc:Choice>
              <mc:Fallback>
                <p:oleObj name="Equation" r:id="rId3" imgW="4584700" imgH="1955800" progId="Equation.DSMT4">
                  <p:embed/>
                  <p:pic>
                    <p:nvPicPr>
                      <p:cNvPr id="0" name="Picture 2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1270" y="1124744"/>
                        <a:ext cx="4591050" cy="1963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331378"/>
              </p:ext>
            </p:extLst>
          </p:nvPr>
        </p:nvGraphicFramePr>
        <p:xfrm>
          <a:off x="107504" y="3789040"/>
          <a:ext cx="3308350" cy="180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287" name="Equation" r:id="rId5" imgW="3302000" imgH="1803400" progId="Equation.DSMT4">
                  <p:embed/>
                </p:oleObj>
              </mc:Choice>
              <mc:Fallback>
                <p:oleObj name="Equation" r:id="rId5" imgW="3302000" imgH="1803400" progId="Equation.DSMT4">
                  <p:embed/>
                  <p:pic>
                    <p:nvPicPr>
                      <p:cNvPr id="0" name="Picture 2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3789040"/>
                        <a:ext cx="3308350" cy="1809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0917323"/>
              </p:ext>
            </p:extLst>
          </p:nvPr>
        </p:nvGraphicFramePr>
        <p:xfrm>
          <a:off x="3447228" y="3573016"/>
          <a:ext cx="487045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288" name="Equation" r:id="rId7" imgW="4876800" imgH="2247900" progId="Equation.DSMT4">
                  <p:embed/>
                </p:oleObj>
              </mc:Choice>
              <mc:Fallback>
                <p:oleObj name="Equation" r:id="rId7" imgW="4876800" imgH="2247900" progId="Equation.DSMT4">
                  <p:embed/>
                  <p:pic>
                    <p:nvPicPr>
                      <p:cNvPr id="0" name="Picture 2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7228" y="3573016"/>
                        <a:ext cx="4870450" cy="2247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675310"/>
              </p:ext>
            </p:extLst>
          </p:nvPr>
        </p:nvGraphicFramePr>
        <p:xfrm>
          <a:off x="107504" y="4221163"/>
          <a:ext cx="4573587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289" name="Equation" r:id="rId9" imgW="4584700" imgH="838200" progId="Equation.DSMT4">
                  <p:embed/>
                </p:oleObj>
              </mc:Choice>
              <mc:Fallback>
                <p:oleObj name="Equation" r:id="rId9" imgW="4584700" imgH="838200" progId="Equation.DSMT4">
                  <p:embed/>
                  <p:pic>
                    <p:nvPicPr>
                      <p:cNvPr id="0" name="Picture 2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4221163"/>
                        <a:ext cx="4573587" cy="830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7058956"/>
              </p:ext>
            </p:extLst>
          </p:nvPr>
        </p:nvGraphicFramePr>
        <p:xfrm>
          <a:off x="4678017" y="4293096"/>
          <a:ext cx="3657600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290" name="Equation" r:id="rId11" imgW="3657600" imgH="749300" progId="Equation.DSMT4">
                  <p:embed/>
                </p:oleObj>
              </mc:Choice>
              <mc:Fallback>
                <p:oleObj name="Equation" r:id="rId11" imgW="3657600" imgH="749300" progId="Equation.DSMT4">
                  <p:embed/>
                  <p:pic>
                    <p:nvPicPr>
                      <p:cNvPr id="0" name="Picture 2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8017" y="4293096"/>
                        <a:ext cx="3657600" cy="744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294231" y="153054"/>
            <a:ext cx="1103214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题型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zh-CN" altLang="en-US" sz="2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直角三角形 15"/>
          <p:cNvSpPr/>
          <p:nvPr/>
        </p:nvSpPr>
        <p:spPr>
          <a:xfrm>
            <a:off x="3779912" y="1535152"/>
            <a:ext cx="2592288" cy="1533808"/>
          </a:xfrm>
          <a:prstGeom prst="rtTriangle">
            <a:avLst/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直角三角形 16"/>
          <p:cNvSpPr/>
          <p:nvPr/>
        </p:nvSpPr>
        <p:spPr>
          <a:xfrm flipH="1" flipV="1">
            <a:off x="4644008" y="1201278"/>
            <a:ext cx="2592288" cy="1533808"/>
          </a:xfrm>
          <a:prstGeom prst="rtTriangle">
            <a:avLst/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611560" y="1700808"/>
            <a:ext cx="1800200" cy="1127159"/>
          </a:xfrm>
          <a:prstGeom prst="cloudCallout">
            <a:avLst>
              <a:gd name="adj1" fmla="val 120878"/>
              <a:gd name="adj2" fmla="val 15503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很多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设法变成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982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14348" cy="5412804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二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典型例题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214290"/>
            <a:ext cx="807492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解 二：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利用</a:t>
            </a:r>
            <a:r>
              <a:rPr lang="zh-CN" altLang="zh-CN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行列式性质</a:t>
            </a:r>
            <a:r>
              <a:rPr lang="en-US" altLang="zh-CN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，把</a:t>
            </a: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变成两个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行列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式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之和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，再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利用</a:t>
            </a:r>
            <a:r>
              <a:rPr lang="zh-CN" altLang="zh-CN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按行展开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定理，找</a:t>
            </a:r>
            <a:r>
              <a:rPr lang="zh-CN" altLang="zh-CN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递推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规律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893177"/>
              </p:ext>
            </p:extLst>
          </p:nvPr>
        </p:nvGraphicFramePr>
        <p:xfrm>
          <a:off x="179512" y="1222402"/>
          <a:ext cx="4237037" cy="180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861" name="Equation" r:id="rId3" imgW="4229100" imgH="1803400" progId="Equation.DSMT4">
                  <p:embed/>
                </p:oleObj>
              </mc:Choice>
              <mc:Fallback>
                <p:oleObj name="Equation" r:id="rId3" imgW="4229100" imgH="1803400" progId="Equation.DSMT4">
                  <p:embed/>
                  <p:pic>
                    <p:nvPicPr>
                      <p:cNvPr id="0" name="Picture 2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1222402"/>
                        <a:ext cx="4237037" cy="1808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31748"/>
              </p:ext>
            </p:extLst>
          </p:nvPr>
        </p:nvGraphicFramePr>
        <p:xfrm>
          <a:off x="4418514" y="1222402"/>
          <a:ext cx="3810000" cy="180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862" name="Equation" r:id="rId5" imgW="3810000" imgH="1803400" progId="Equation.DSMT4">
                  <p:embed/>
                </p:oleObj>
              </mc:Choice>
              <mc:Fallback>
                <p:oleObj name="Equation" r:id="rId5" imgW="3810000" imgH="1803400" progId="Equation.DSMT4">
                  <p:embed/>
                  <p:pic>
                    <p:nvPicPr>
                      <p:cNvPr id="0" name="Picture 2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8514" y="1222402"/>
                        <a:ext cx="3810000" cy="1809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8339455"/>
              </p:ext>
            </p:extLst>
          </p:nvPr>
        </p:nvGraphicFramePr>
        <p:xfrm>
          <a:off x="646512" y="3166618"/>
          <a:ext cx="6527800" cy="180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863" name="Equation" r:id="rId7" imgW="6540500" imgH="1803400" progId="Equation.DSMT4">
                  <p:embed/>
                </p:oleObj>
              </mc:Choice>
              <mc:Fallback>
                <p:oleObj name="Equation" r:id="rId7" imgW="6540500" imgH="1803400" progId="Equation.DSMT4">
                  <p:embed/>
                  <p:pic>
                    <p:nvPicPr>
                      <p:cNvPr id="0" name="Picture 2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512" y="3166618"/>
                        <a:ext cx="6527800" cy="1808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5574687"/>
              </p:ext>
            </p:extLst>
          </p:nvPr>
        </p:nvGraphicFramePr>
        <p:xfrm>
          <a:off x="431800" y="5110163"/>
          <a:ext cx="2971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864" name="Equation" r:id="rId9" imgW="2971800" imgH="381000" progId="Equation.DSMT4">
                  <p:embed/>
                </p:oleObj>
              </mc:Choice>
              <mc:Fallback>
                <p:oleObj name="Equation" r:id="rId9" imgW="2971800" imgH="381000" progId="Equation.DSMT4">
                  <p:embed/>
                  <p:pic>
                    <p:nvPicPr>
                      <p:cNvPr id="0" name="Picture 2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800" y="5110163"/>
                        <a:ext cx="29718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5774803"/>
              </p:ext>
            </p:extLst>
          </p:nvPr>
        </p:nvGraphicFramePr>
        <p:xfrm>
          <a:off x="3357888" y="4966818"/>
          <a:ext cx="456565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865" name="Equation" r:id="rId11" imgW="4572000" imgH="812800" progId="Equation.DSMT4">
                  <p:embed/>
                </p:oleObj>
              </mc:Choice>
              <mc:Fallback>
                <p:oleObj name="Equation" r:id="rId11" imgW="4572000" imgH="812800" progId="Equation.DSMT4">
                  <p:embed/>
                  <p:pic>
                    <p:nvPicPr>
                      <p:cNvPr id="0" name="Picture 2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7888" y="4966818"/>
                        <a:ext cx="4565650" cy="806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云形标注 13"/>
          <p:cNvSpPr/>
          <p:nvPr/>
        </p:nvSpPr>
        <p:spPr>
          <a:xfrm>
            <a:off x="5796136" y="1137228"/>
            <a:ext cx="1800200" cy="1127159"/>
          </a:xfrm>
          <a:prstGeom prst="cloudCallout">
            <a:avLst>
              <a:gd name="adj1" fmla="val -135302"/>
              <a:gd name="adj2" fmla="val 13152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凑成和的形式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6109473" y="3428999"/>
            <a:ext cx="2160240" cy="1127159"/>
          </a:xfrm>
          <a:prstGeom prst="cloudCallout">
            <a:avLst>
              <a:gd name="adj1" fmla="val 19411"/>
              <a:gd name="adj2" fmla="val -83257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利用性质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，拆分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5525092"/>
              </p:ext>
            </p:extLst>
          </p:nvPr>
        </p:nvGraphicFramePr>
        <p:xfrm>
          <a:off x="6629623" y="5457"/>
          <a:ext cx="1638722" cy="11317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866" name="Equation" r:id="rId13" imgW="4584700" imgH="1955800" progId="Equation.DSMT4">
                  <p:embed/>
                </p:oleObj>
              </mc:Choice>
              <mc:Fallback>
                <p:oleObj name="Equation" r:id="rId13" imgW="4584700" imgH="1955800" progId="Equation.DSMT4">
                  <p:embed/>
                  <p:pic>
                    <p:nvPicPr>
                      <p:cNvPr id="0" name="Picture 2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623" y="5457"/>
                        <a:ext cx="1638722" cy="1131771"/>
                      </a:xfrm>
                      <a:prstGeom prst="rect">
                        <a:avLst/>
                      </a:prstGeom>
                      <a:solidFill>
                        <a:srgbClr val="DBEEF4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974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4" grpId="0" animBg="1"/>
      <p:bldP spid="14" grpId="1" animBg="1"/>
      <p:bldP spid="15" grpId="0" animBg="1"/>
      <p:bldP spid="1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14348" cy="5412804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二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典型例题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前凸带形 5"/>
          <p:cNvSpPr/>
          <p:nvPr/>
        </p:nvSpPr>
        <p:spPr>
          <a:xfrm>
            <a:off x="5408312" y="-24"/>
            <a:ext cx="3015884" cy="945930"/>
          </a:xfrm>
          <a:prstGeom prst="ribbon">
            <a:avLst>
              <a:gd name="adj1" fmla="val 18201"/>
              <a:gd name="adj2" fmla="val 41811"/>
            </a:avLst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</a:rPr>
              <a:t>练习</a:t>
            </a:r>
            <a:endParaRPr lang="en-US" altLang="zh-CN" sz="2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altLang="zh-CN" sz="2400" b="1" dirty="0" smtClean="0">
                <a:solidFill>
                  <a:schemeClr val="accent5">
                    <a:lumMod val="50000"/>
                  </a:schemeClr>
                </a:solidFill>
              </a:rPr>
              <a:t>P23 8(7)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4460" y="696178"/>
            <a:ext cx="731973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练习  计算行列式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 startAt="2"/>
            </a:pPr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 startAt="2"/>
            </a:pP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 startAt="2"/>
            </a:pPr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 startAt="2"/>
            </a:pP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 startAt="2"/>
            </a:pPr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其中</a:t>
            </a:r>
            <a:endParaRPr lang="zh-CN" altLang="zh-CN" sz="2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2763625"/>
              </p:ext>
            </p:extLst>
          </p:nvPr>
        </p:nvGraphicFramePr>
        <p:xfrm>
          <a:off x="2016439" y="1196752"/>
          <a:ext cx="4295775" cy="196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35" name="Equation" r:id="rId3" imgW="4292600" imgH="1955800" progId="Equation.DSMT4">
                  <p:embed/>
                </p:oleObj>
              </mc:Choice>
              <mc:Fallback>
                <p:oleObj name="Equation" r:id="rId3" imgW="4292600" imgH="1955800" progId="Equation.DSMT4">
                  <p:embed/>
                  <p:pic>
                    <p:nvPicPr>
                      <p:cNvPr id="0" name="Picture 1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6439" y="1196752"/>
                        <a:ext cx="4295775" cy="1963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63038"/>
              </p:ext>
            </p:extLst>
          </p:nvPr>
        </p:nvGraphicFramePr>
        <p:xfrm>
          <a:off x="1331640" y="3140968"/>
          <a:ext cx="1741487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36" name="Equation" r:id="rId5" imgW="1739900" imgH="419100" progId="Equation.DSMT4">
                  <p:embed/>
                </p:oleObj>
              </mc:Choice>
              <mc:Fallback>
                <p:oleObj name="Equation" r:id="rId5" imgW="1739900" imgH="419100" progId="Equation.DSMT4">
                  <p:embed/>
                  <p:pic>
                    <p:nvPicPr>
                      <p:cNvPr id="0" name="Picture 1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3140968"/>
                        <a:ext cx="1741487" cy="420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116673"/>
              </p:ext>
            </p:extLst>
          </p:nvPr>
        </p:nvGraphicFramePr>
        <p:xfrm>
          <a:off x="1906588" y="3933825"/>
          <a:ext cx="3517900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37" name="Equation" r:id="rId7" imgW="3517900" imgH="977900" progId="Equation.DSMT4">
                  <p:embed/>
                </p:oleObj>
              </mc:Choice>
              <mc:Fallback>
                <p:oleObj name="Equation" r:id="rId7" imgW="3517900" imgH="977900" progId="Equation.DSMT4">
                  <p:embed/>
                  <p:pic>
                    <p:nvPicPr>
                      <p:cNvPr id="0" name="Picture 1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6588" y="3933825"/>
                        <a:ext cx="3517900" cy="981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191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14348" cy="5412804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二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典型例题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" name="组合 20"/>
          <p:cNvGrpSpPr/>
          <p:nvPr/>
        </p:nvGrpSpPr>
        <p:grpSpPr>
          <a:xfrm>
            <a:off x="214282" y="319269"/>
            <a:ext cx="2773542" cy="1165515"/>
            <a:chOff x="4211960" y="0"/>
            <a:chExt cx="3096344" cy="1741579"/>
          </a:xfrm>
        </p:grpSpPr>
        <p:sp>
          <p:nvSpPr>
            <p:cNvPr id="5" name="云形 4"/>
            <p:cNvSpPr/>
            <p:nvPr/>
          </p:nvSpPr>
          <p:spPr>
            <a:xfrm>
              <a:off x="4211960" y="0"/>
              <a:ext cx="3096344" cy="1741579"/>
            </a:xfrm>
            <a:prstGeom prst="cloud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571999" y="301417"/>
              <a:ext cx="2269487" cy="1117365"/>
            </a:xfrm>
            <a:prstGeom prst="rect">
              <a:avLst/>
            </a:prstGeom>
            <a:noFill/>
          </p:spPr>
          <p:txBody>
            <a:bodyPr wrap="square" rtlCol="0">
              <a:prstTxWarp prst="textCanUp">
                <a:avLst/>
              </a:prstTxWarp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accent1">
                      <a:lumMod val="75000"/>
                    </a:schemeClr>
                  </a:solidFill>
                  <a:latin typeface="+mn-ea"/>
                  <a:cs typeface="Times New Roman" pitchFamily="18" charset="0"/>
                </a:rPr>
                <a:t>问题</a:t>
              </a:r>
              <a:r>
                <a:rPr lang="en-US" altLang="zh-CN" sz="2800" b="1" dirty="0" smtClean="0">
                  <a:solidFill>
                    <a:schemeClr val="accent1">
                      <a:lumMod val="75000"/>
                    </a:schemeClr>
                  </a:solidFill>
                  <a:latin typeface="+mn-ea"/>
                  <a:cs typeface="Times New Roman" pitchFamily="18" charset="0"/>
                </a:rPr>
                <a:t>2</a:t>
              </a:r>
              <a:endParaRPr lang="zh-CN" altLang="en-US" sz="2800" dirty="0">
                <a:latin typeface="+mn-ea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87633" y="1772816"/>
            <a:ext cx="7746509" cy="355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</a:pP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任意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的具体的行列式的计算，计算方法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主要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600"/>
              </a:spcBef>
              <a:buClr>
                <a:schemeClr val="tx2"/>
              </a:buClr>
            </a:pP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利用</a:t>
            </a:r>
            <a:r>
              <a:rPr lang="zh-CN" altLang="zh-CN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行列式性质</a:t>
            </a:r>
            <a:r>
              <a:rPr lang="en-US" altLang="zh-CN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和行列式</a:t>
            </a:r>
            <a:r>
              <a:rPr lang="zh-CN" altLang="zh-CN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按行展开定理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把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行列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buClr>
                <a:schemeClr val="tx2"/>
              </a:buClr>
            </a:pP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式</a:t>
            </a:r>
            <a:r>
              <a:rPr lang="zh-CN" altLang="zh-CN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降阶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；</a:t>
            </a:r>
          </a:p>
          <a:p>
            <a:pPr>
              <a:lnSpc>
                <a:spcPct val="110000"/>
              </a:lnSpc>
              <a:spcBef>
                <a:spcPts val="600"/>
              </a:spcBef>
              <a:buClr>
                <a:schemeClr val="tx2"/>
              </a:buClr>
            </a:pP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行列式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每行（或每列）</a:t>
            </a:r>
            <a:r>
              <a:rPr lang="zh-CN" altLang="zh-CN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元素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之</a:t>
            </a:r>
            <a:r>
              <a:rPr lang="zh-CN" altLang="zh-CN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都</a:t>
            </a:r>
            <a:r>
              <a:rPr lang="zh-CN" altLang="zh-CN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相等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600"/>
              </a:spcBef>
              <a:buClr>
                <a:schemeClr val="tx2"/>
              </a:buClr>
            </a:pP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zh-CN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600"/>
              </a:spcBef>
              <a:buClr>
                <a:schemeClr val="tx2"/>
              </a:buClr>
            </a:pP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altLang="zh-CN" sz="2600" b="1" i="1" dirty="0" smtClean="0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阶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行列式有规律，一般是先</a:t>
            </a:r>
            <a:r>
              <a:rPr lang="zh-CN" altLang="zh-CN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找到它的规律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600"/>
              </a:spcBef>
              <a:buClr>
                <a:schemeClr val="tx2"/>
              </a:buClr>
            </a:pP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想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办法用行列式</a:t>
            </a:r>
            <a:r>
              <a:rPr lang="zh-CN" altLang="zh-CN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按行展开定理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，再找</a:t>
            </a:r>
            <a:r>
              <a:rPr lang="zh-CN" altLang="zh-CN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递推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规律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zh-CN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7864" y="304962"/>
            <a:ext cx="4498247" cy="123798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  <a:buClr>
                <a:schemeClr val="accent1">
                  <a:lumMod val="75000"/>
                </a:schemeClr>
              </a:buClr>
            </a:pPr>
            <a:r>
              <a:rPr lang="zh-CN" altLang="en-US" sz="2600" b="1" dirty="0" smtClean="0">
                <a:solidFill>
                  <a:schemeClr val="tx1"/>
                </a:solidFill>
              </a:rPr>
              <a:t>前面介绍了</a:t>
            </a:r>
            <a:r>
              <a:rPr lang="zh-CN" altLang="zh-CN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几种行列式的计算问题？ 每种怎样求解？</a:t>
            </a:r>
          </a:p>
        </p:txBody>
      </p:sp>
      <p:sp>
        <p:nvSpPr>
          <p:cNvPr id="11" name="矩形 10"/>
          <p:cNvSpPr/>
          <p:nvPr/>
        </p:nvSpPr>
        <p:spPr>
          <a:xfrm>
            <a:off x="378068" y="1772816"/>
            <a:ext cx="1103214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题型</a:t>
            </a:r>
            <a:r>
              <a:rPr lang="en-US" altLang="zh-CN" sz="2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zh-CN" altLang="en-US" sz="2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7633" y="3212976"/>
            <a:ext cx="1103214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题型</a:t>
            </a:r>
            <a:r>
              <a:rPr lang="en-US" altLang="zh-CN" sz="2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zh-CN" altLang="en-US" sz="2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7633" y="4221088"/>
            <a:ext cx="1103214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题型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zh-CN" altLang="en-US" sz="2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74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14348" cy="5412804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三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按行展开定理推论及应用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472" y="707447"/>
            <a:ext cx="763320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设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3997797"/>
              </p:ext>
            </p:extLst>
          </p:nvPr>
        </p:nvGraphicFramePr>
        <p:xfrm>
          <a:off x="1507929" y="1544864"/>
          <a:ext cx="4640263" cy="337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1" name="Equation" r:id="rId3" imgW="4648200" imgH="3365500" progId="Equation.DSMT4">
                  <p:embed/>
                </p:oleObj>
              </mc:Choice>
              <mc:Fallback>
                <p:oleObj name="Equation" r:id="rId3" imgW="4648200" imgH="3365500" progId="Equation.DSMT4">
                  <p:embed/>
                  <p:pic>
                    <p:nvPicPr>
                      <p:cNvPr id="0" name="Picture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7929" y="1544864"/>
                        <a:ext cx="4640263" cy="3373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974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14348" cy="5412804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三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按行展开定理推论及应用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472" y="707447"/>
            <a:ext cx="763320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198" y="188640"/>
            <a:ext cx="763320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i="1" dirty="0" smtClean="0"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，把第</a:t>
            </a: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i="1" dirty="0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行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元素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i="1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600" b="1" i="1" baseline="-25000" dirty="0" err="1" smtClean="0">
                <a:latin typeface="Times New Roman" pitchFamily="18" charset="0"/>
                <a:cs typeface="Times New Roman" pitchFamily="18" charset="0"/>
              </a:rPr>
              <a:t>jk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换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成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行的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元素</a:t>
            </a:r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2673175"/>
              </p:ext>
            </p:extLst>
          </p:nvPr>
        </p:nvGraphicFramePr>
        <p:xfrm>
          <a:off x="611560" y="1131615"/>
          <a:ext cx="5124450" cy="3665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90" name="Equation" r:id="rId3" imgW="5118100" imgH="3657600" progId="Equation.DSMT4">
                  <p:embed/>
                </p:oleObj>
              </mc:Choice>
              <mc:Fallback>
                <p:oleObj name="Equation" r:id="rId3" imgW="5118100" imgH="3657600" progId="Equation.DSMT4">
                  <p:embed/>
                  <p:pic>
                    <p:nvPicPr>
                      <p:cNvPr id="0" name="Picture 1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1131615"/>
                        <a:ext cx="5124450" cy="3665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5906960"/>
              </p:ext>
            </p:extLst>
          </p:nvPr>
        </p:nvGraphicFramePr>
        <p:xfrm>
          <a:off x="977173" y="5157192"/>
          <a:ext cx="56864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91" name="Equation" r:id="rId5" imgW="5676900" imgH="863600" progId="Equation.DSMT4">
                  <p:embed/>
                </p:oleObj>
              </mc:Choice>
              <mc:Fallback>
                <p:oleObj name="Equation" r:id="rId5" imgW="5676900" imgH="863600" progId="Equation.DSMT4">
                  <p:embed/>
                  <p:pic>
                    <p:nvPicPr>
                      <p:cNvPr id="0" name="Picture 1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7173" y="5157192"/>
                        <a:ext cx="5686425" cy="857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539198" y="620688"/>
            <a:ext cx="7633202" cy="504056"/>
            <a:chOff x="611560" y="764704"/>
            <a:chExt cx="7633202" cy="504056"/>
          </a:xfrm>
        </p:grpSpPr>
        <p:sp>
          <p:nvSpPr>
            <p:cNvPr id="10" name="矩形 9"/>
            <p:cNvSpPr/>
            <p:nvPr/>
          </p:nvSpPr>
          <p:spPr>
            <a:xfrm>
              <a:off x="611560" y="764704"/>
              <a:ext cx="763320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600" b="1" i="1" dirty="0" err="1" smtClean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altLang="zh-CN" sz="2600" b="1" i="1" baseline="-25000" dirty="0" err="1" smtClean="0">
                  <a:latin typeface="Times New Roman" pitchFamily="18" charset="0"/>
                  <a:cs typeface="Times New Roman" pitchFamily="18" charset="0"/>
                </a:rPr>
                <a:t>ik</a:t>
              </a:r>
              <a:r>
                <a:rPr lang="en-US" altLang="zh-CN" sz="2600" b="1" i="1" baseline="-25000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en-US" altLang="zh-CN" sz="2600" b="1" i="1" dirty="0" smtClean="0">
                  <a:latin typeface="Times New Roman" pitchFamily="18" charset="0"/>
                  <a:cs typeface="Times New Roman" pitchFamily="18" charset="0"/>
                </a:rPr>
                <a:t>,</a:t>
              </a:r>
              <a:r>
                <a:rPr lang="en-US" altLang="zh-CN" sz="2600" b="1" dirty="0" smtClean="0">
                  <a:latin typeface="Times New Roman" pitchFamily="18" charset="0"/>
                  <a:cs typeface="Times New Roman" pitchFamily="18" charset="0"/>
                </a:rPr>
                <a:t>                        </a:t>
              </a:r>
              <a:r>
                <a:rPr lang="zh-CN" altLang="zh-CN" sz="2600" b="1" dirty="0" smtClean="0">
                  <a:latin typeface="Times New Roman" pitchFamily="18" charset="0"/>
                  <a:cs typeface="Times New Roman" pitchFamily="18" charset="0"/>
                </a:rPr>
                <a:t>，其他</a:t>
              </a:r>
              <a:r>
                <a:rPr lang="zh-CN" altLang="zh-CN" sz="2600" b="1" dirty="0">
                  <a:latin typeface="Times New Roman" pitchFamily="18" charset="0"/>
                  <a:cs typeface="Times New Roman" pitchFamily="18" charset="0"/>
                </a:rPr>
                <a:t>元素不变，得到</a:t>
              </a:r>
              <a:r>
                <a:rPr lang="en-US" altLang="zh-CN" sz="26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CN" sz="2600" b="1" i="1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r>
                <a:rPr lang="en-US" altLang="zh-CN" sz="2600" b="1" baseline="-25000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zh-CN" altLang="en-US" sz="2600" b="1" dirty="0" smtClean="0">
                  <a:latin typeface="Times New Roman" pitchFamily="18" charset="0"/>
                  <a:cs typeface="Times New Roman" pitchFamily="18" charset="0"/>
                </a:rPr>
                <a:t>。</a:t>
              </a:r>
              <a:endParaRPr lang="en-US" altLang="zh-CN" sz="26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11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30716727"/>
                </p:ext>
              </p:extLst>
            </p:nvPr>
          </p:nvGraphicFramePr>
          <p:xfrm>
            <a:off x="1362348" y="836960"/>
            <a:ext cx="1841500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5292" name="Equation" r:id="rId7" imgW="1841500" imgH="444500" progId="Equation.DSMT4">
                    <p:embed/>
                  </p:oleObj>
                </mc:Choice>
                <mc:Fallback>
                  <p:oleObj name="Equation" r:id="rId7" imgW="1841500" imgH="444500" progId="Equation.DSMT4">
                    <p:embed/>
                    <p:pic>
                      <p:nvPicPr>
                        <p:cNvPr id="0" name="Picture 1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62348" y="836960"/>
                          <a:ext cx="1841500" cy="431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组合 11"/>
          <p:cNvGrpSpPr/>
          <p:nvPr/>
        </p:nvGrpSpPr>
        <p:grpSpPr>
          <a:xfrm>
            <a:off x="539198" y="4808765"/>
            <a:ext cx="7633202" cy="492443"/>
            <a:chOff x="611560" y="4832033"/>
            <a:chExt cx="7633202" cy="492443"/>
          </a:xfrm>
        </p:grpSpPr>
        <p:sp>
          <p:nvSpPr>
            <p:cNvPr id="14" name="矩形 13"/>
            <p:cNvSpPr/>
            <p:nvPr/>
          </p:nvSpPr>
          <p:spPr>
            <a:xfrm>
              <a:off x="611560" y="4832033"/>
              <a:ext cx="763320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600" b="1" dirty="0" smtClean="0"/>
                <a:t>我们</a:t>
              </a:r>
              <a:r>
                <a:rPr lang="zh-CN" altLang="zh-CN" sz="2600" b="1" dirty="0"/>
                <a:t>知道</a:t>
              </a:r>
              <a:r>
                <a:rPr lang="zh-CN" altLang="zh-CN" sz="2600" b="1" dirty="0" smtClean="0"/>
                <a:t>，</a:t>
              </a:r>
              <a:r>
                <a:rPr lang="en-US" altLang="zh-CN" sz="2600" b="1" dirty="0" smtClean="0"/>
                <a:t>          </a:t>
              </a:r>
              <a:r>
                <a:rPr lang="zh-CN" altLang="zh-CN" sz="2600" b="1" dirty="0" smtClean="0"/>
                <a:t>把</a:t>
              </a:r>
              <a:r>
                <a:rPr lang="en-US" altLang="zh-CN" sz="2600" b="1" dirty="0" smtClean="0"/>
                <a:t> </a:t>
              </a:r>
              <a:r>
                <a:rPr lang="en-US" altLang="zh-CN" sz="2600" b="1" i="1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r>
                <a:rPr lang="en-US" altLang="zh-CN" sz="2600" b="1" baseline="-25000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en-US" altLang="zh-CN" sz="2600" b="1" dirty="0" smtClean="0"/>
                <a:t> </a:t>
              </a:r>
              <a:r>
                <a:rPr lang="zh-CN" altLang="zh-CN" sz="2600" b="1" dirty="0"/>
                <a:t>按</a:t>
              </a:r>
              <a:r>
                <a:rPr lang="zh-CN" altLang="zh-CN" sz="2600" b="1" dirty="0" smtClean="0"/>
                <a:t>第</a:t>
              </a:r>
              <a:r>
                <a:rPr lang="en-US" altLang="zh-CN" sz="2600" b="1" dirty="0" smtClean="0"/>
                <a:t> </a:t>
              </a:r>
              <a:r>
                <a:rPr lang="en-US" altLang="zh-CN" sz="2600" b="1" i="1" dirty="0" smtClean="0">
                  <a:latin typeface="Times New Roman" pitchFamily="18" charset="0"/>
                  <a:cs typeface="Times New Roman" pitchFamily="18" charset="0"/>
                </a:rPr>
                <a:t>j</a:t>
              </a:r>
              <a:r>
                <a:rPr lang="en-US" altLang="zh-CN" sz="26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zh-CN" altLang="zh-CN" sz="2600" b="1" dirty="0" smtClean="0"/>
                <a:t>行</a:t>
              </a:r>
              <a:r>
                <a:rPr lang="zh-CN" altLang="zh-CN" sz="2600" b="1" dirty="0"/>
                <a:t>展开，得到</a:t>
              </a:r>
              <a:endParaRPr lang="zh-CN" altLang="zh-CN" sz="2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13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45462342"/>
                </p:ext>
              </p:extLst>
            </p:nvPr>
          </p:nvGraphicFramePr>
          <p:xfrm>
            <a:off x="2171037" y="4919664"/>
            <a:ext cx="901700" cy="404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5293" name="Equation" r:id="rId9" imgW="901309" imgH="418918" progId="Equation.DSMT4">
                    <p:embed/>
                  </p:oleObj>
                </mc:Choice>
                <mc:Fallback>
                  <p:oleObj name="Equation" r:id="rId9" imgW="901309" imgH="418918" progId="Equation.DSMT4">
                    <p:embed/>
                    <p:pic>
                      <p:nvPicPr>
                        <p:cNvPr id="0" name="Picture 1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71037" y="4919664"/>
                          <a:ext cx="901700" cy="4048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9679652"/>
              </p:ext>
            </p:extLst>
          </p:nvPr>
        </p:nvGraphicFramePr>
        <p:xfrm>
          <a:off x="6052222" y="1268760"/>
          <a:ext cx="2152452" cy="19211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94" name="Equation" r:id="rId11" imgW="4648200" imgH="3365500" progId="Equation.DSMT4">
                  <p:embed/>
                </p:oleObj>
              </mc:Choice>
              <mc:Fallback>
                <p:oleObj name="Equation" r:id="rId11" imgW="4648200" imgH="3365500" progId="Equation.DSMT4">
                  <p:embed/>
                  <p:pic>
                    <p:nvPicPr>
                      <p:cNvPr id="0" name="Picture 1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52222" y="1268760"/>
                        <a:ext cx="2152452" cy="1921123"/>
                      </a:xfrm>
                      <a:prstGeom prst="rect">
                        <a:avLst/>
                      </a:prstGeom>
                      <a:solidFill>
                        <a:srgbClr val="DBEEF4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597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14348" cy="5412804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三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按行展开定理推论及应用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158" y="267835"/>
            <a:ext cx="7607209" cy="5934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例题</a:t>
            </a: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设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求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000"/>
              </a:spcBef>
            </a:pP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解：</a:t>
            </a: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000"/>
              </a:spcBef>
            </a:pPr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000"/>
              </a:spcBef>
            </a:pP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000"/>
              </a:spcBef>
            </a:pPr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000"/>
              </a:spcBef>
            </a:pP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zh-CN" altLang="zh-CN" sz="2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0712441"/>
              </p:ext>
            </p:extLst>
          </p:nvPr>
        </p:nvGraphicFramePr>
        <p:xfrm>
          <a:off x="2063287" y="214290"/>
          <a:ext cx="3048000" cy="193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120" name="Equation" r:id="rId3" imgW="3048000" imgH="1930400" progId="Equation.DSMT4">
                  <p:embed/>
                </p:oleObj>
              </mc:Choice>
              <mc:Fallback>
                <p:oleObj name="Equation" r:id="rId3" imgW="3048000" imgH="1930400" progId="Equation.DSMT4">
                  <p:embed/>
                  <p:pic>
                    <p:nvPicPr>
                      <p:cNvPr id="0" name="Picture 4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3287" y="214290"/>
                        <a:ext cx="3048000" cy="193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119021"/>
              </p:ext>
            </p:extLst>
          </p:nvPr>
        </p:nvGraphicFramePr>
        <p:xfrm>
          <a:off x="1699317" y="2094165"/>
          <a:ext cx="876300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121" name="Equation" r:id="rId5" imgW="876300" imgH="901700" progId="Equation.DSMT4">
                  <p:embed/>
                </p:oleObj>
              </mc:Choice>
              <mc:Fallback>
                <p:oleObj name="Equation" r:id="rId5" imgW="876300" imgH="901700" progId="Equation.DSMT4">
                  <p:embed/>
                  <p:pic>
                    <p:nvPicPr>
                      <p:cNvPr id="0" name="Picture 4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9317" y="2094165"/>
                        <a:ext cx="876300" cy="908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4127096"/>
              </p:ext>
            </p:extLst>
          </p:nvPr>
        </p:nvGraphicFramePr>
        <p:xfrm>
          <a:off x="3324247" y="2114552"/>
          <a:ext cx="895350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122" name="Equation" r:id="rId7" imgW="901309" imgH="901309" progId="Equation.DSMT4">
                  <p:embed/>
                </p:oleObj>
              </mc:Choice>
              <mc:Fallback>
                <p:oleObj name="Equation" r:id="rId7" imgW="901309" imgH="901309" progId="Equation.DSMT4">
                  <p:embed/>
                  <p:pic>
                    <p:nvPicPr>
                      <p:cNvPr id="0" name="Picture 4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4247" y="2114552"/>
                        <a:ext cx="895350" cy="908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3057857"/>
              </p:ext>
            </p:extLst>
          </p:nvPr>
        </p:nvGraphicFramePr>
        <p:xfrm>
          <a:off x="4957313" y="2114552"/>
          <a:ext cx="1206500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123" name="Equation" r:id="rId9" imgW="1206500" imgH="901700" progId="Equation.DSMT4">
                  <p:embed/>
                </p:oleObj>
              </mc:Choice>
              <mc:Fallback>
                <p:oleObj name="Equation" r:id="rId9" imgW="1206500" imgH="901700" progId="Equation.DSMT4">
                  <p:embed/>
                  <p:pic>
                    <p:nvPicPr>
                      <p:cNvPr id="0" name="Picture 4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7313" y="2114552"/>
                        <a:ext cx="1206500" cy="908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710288"/>
              </p:ext>
            </p:extLst>
          </p:nvPr>
        </p:nvGraphicFramePr>
        <p:xfrm>
          <a:off x="1627309" y="2978648"/>
          <a:ext cx="1371600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124" name="Equation" r:id="rId11" imgW="1371600" imgH="901700" progId="Equation.DSMT4">
                  <p:embed/>
                </p:oleObj>
              </mc:Choice>
              <mc:Fallback>
                <p:oleObj name="Equation" r:id="rId11" imgW="1371600" imgH="901700" progId="Equation.DSMT4">
                  <p:embed/>
                  <p:pic>
                    <p:nvPicPr>
                      <p:cNvPr id="0" name="Picture 4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7309" y="2978648"/>
                        <a:ext cx="1371600" cy="908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5027279"/>
              </p:ext>
            </p:extLst>
          </p:nvPr>
        </p:nvGraphicFramePr>
        <p:xfrm>
          <a:off x="976313" y="4025900"/>
          <a:ext cx="2124075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125" name="Equation" r:id="rId13" imgW="2146300" imgH="901700" progId="Equation.DSMT4">
                  <p:embed/>
                </p:oleObj>
              </mc:Choice>
              <mc:Fallback>
                <p:oleObj name="Equation" r:id="rId13" imgW="2146300" imgH="901700" progId="Equation.DSMT4">
                  <p:embed/>
                  <p:pic>
                    <p:nvPicPr>
                      <p:cNvPr id="0" name="Picture 4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6313" y="4025900"/>
                        <a:ext cx="2124075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1022179"/>
              </p:ext>
            </p:extLst>
          </p:nvPr>
        </p:nvGraphicFramePr>
        <p:xfrm>
          <a:off x="939800" y="5067300"/>
          <a:ext cx="2451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126" name="Equation" r:id="rId15" imgW="2451100" imgH="901700" progId="Equation.DSMT4">
                  <p:embed/>
                </p:oleObj>
              </mc:Choice>
              <mc:Fallback>
                <p:oleObj name="Equation" r:id="rId15" imgW="2451100" imgH="901700" progId="Equation.DSMT4">
                  <p:embed/>
                  <p:pic>
                    <p:nvPicPr>
                      <p:cNvPr id="0" name="Picture 4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9800" y="5067300"/>
                        <a:ext cx="24511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974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14348" cy="5412804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三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按行展开定理推论及应用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472" y="458209"/>
            <a:ext cx="7607209" cy="570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例题</a:t>
            </a: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 设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求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600" b="1" dirty="0">
                <a:solidFill>
                  <a:srgbClr val="000000"/>
                </a:solidFill>
                <a:latin typeface="Times New Roman"/>
                <a:cs typeface="Times New Roman"/>
              </a:rPr>
              <a:t>－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600" b="1" baseline="-25000" dirty="0">
                <a:solidFill>
                  <a:srgbClr val="000000"/>
                </a:solidFill>
                <a:latin typeface="Times New Roman"/>
              </a:rPr>
              <a:t>11</a:t>
            </a:r>
            <a:r>
              <a:rPr lang="zh-CN" altLang="zh-CN" sz="2600" b="1" dirty="0">
                <a:solidFill>
                  <a:srgbClr val="000000"/>
                </a:solidFill>
                <a:latin typeface="Times New Roman"/>
                <a:cs typeface="Times New Roman"/>
              </a:rPr>
              <a:t>＋</a:t>
            </a:r>
            <a:r>
              <a:rPr lang="en-US" altLang="zh-CN" sz="2600" b="1" dirty="0">
                <a:solidFill>
                  <a:srgbClr val="000000"/>
                </a:solidFill>
                <a:latin typeface="Times New Roman"/>
              </a:rPr>
              <a:t>3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600" b="1" baseline="-25000" dirty="0">
                <a:solidFill>
                  <a:srgbClr val="000000"/>
                </a:solidFill>
                <a:latin typeface="Times New Roman"/>
              </a:rPr>
              <a:t>12</a:t>
            </a:r>
            <a:r>
              <a:rPr lang="zh-CN" altLang="zh-CN" sz="2600" b="1" dirty="0">
                <a:solidFill>
                  <a:srgbClr val="000000"/>
                </a:solidFill>
                <a:latin typeface="Times New Roman"/>
                <a:cs typeface="Times New Roman"/>
              </a:rPr>
              <a:t>＋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600" b="1" baseline="-25000" dirty="0">
                <a:solidFill>
                  <a:srgbClr val="000000"/>
                </a:solidFill>
                <a:latin typeface="Times New Roman"/>
              </a:rPr>
              <a:t>13</a:t>
            </a:r>
            <a:r>
              <a:rPr lang="zh-CN" altLang="zh-CN" sz="2600" b="1" dirty="0">
                <a:solidFill>
                  <a:srgbClr val="000000"/>
                </a:solidFill>
                <a:latin typeface="Times New Roman"/>
                <a:cs typeface="Times New Roman"/>
              </a:rPr>
              <a:t>＋</a:t>
            </a:r>
            <a:r>
              <a:rPr lang="en-US" altLang="zh-CN" sz="2600" b="1" dirty="0" smtClean="0">
                <a:solidFill>
                  <a:srgbClr val="000000"/>
                </a:solidFill>
                <a:latin typeface="Times New Roman"/>
              </a:rPr>
              <a:t>3</a:t>
            </a:r>
            <a:r>
              <a:rPr lang="en-US" altLang="zh-CN" sz="2600" b="1" i="1" dirty="0" smtClean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600" b="1" baseline="-25000" dirty="0" smtClean="0">
                <a:solidFill>
                  <a:srgbClr val="000000"/>
                </a:solidFill>
                <a:latin typeface="Times New Roman"/>
              </a:rPr>
              <a:t>14  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600" b="1" baseline="-25000" dirty="0">
                <a:solidFill>
                  <a:srgbClr val="000000"/>
                </a:solidFill>
                <a:latin typeface="Times New Roman"/>
              </a:rPr>
              <a:t>11</a:t>
            </a:r>
            <a:r>
              <a:rPr lang="zh-CN" altLang="zh-CN" sz="2600" b="1" dirty="0">
                <a:solidFill>
                  <a:srgbClr val="000000"/>
                </a:solidFill>
                <a:latin typeface="Times New Roman"/>
                <a:cs typeface="Times New Roman"/>
              </a:rPr>
              <a:t>＋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600" b="1" baseline="-25000" dirty="0">
                <a:solidFill>
                  <a:srgbClr val="000000"/>
                </a:solidFill>
                <a:latin typeface="Times New Roman"/>
              </a:rPr>
              <a:t>12</a:t>
            </a:r>
            <a:r>
              <a:rPr lang="zh-CN" altLang="zh-CN" sz="2600" b="1" dirty="0">
                <a:solidFill>
                  <a:srgbClr val="000000"/>
                </a:solidFill>
                <a:latin typeface="Times New Roman"/>
                <a:cs typeface="Times New Roman"/>
              </a:rPr>
              <a:t>＋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600" b="1" baseline="-25000" dirty="0">
                <a:solidFill>
                  <a:srgbClr val="000000"/>
                </a:solidFill>
                <a:latin typeface="Times New Roman"/>
              </a:rPr>
              <a:t>13</a:t>
            </a:r>
            <a:r>
              <a:rPr lang="zh-CN" altLang="zh-CN" sz="2600" b="1" dirty="0">
                <a:solidFill>
                  <a:srgbClr val="000000"/>
                </a:solidFill>
                <a:latin typeface="Times New Roman"/>
                <a:cs typeface="Times New Roman"/>
              </a:rPr>
              <a:t>＋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600" b="1" baseline="-25000" dirty="0">
                <a:solidFill>
                  <a:srgbClr val="000000"/>
                </a:solidFill>
                <a:latin typeface="Times New Roman"/>
              </a:rPr>
              <a:t>14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66700" indent="266700" algn="just">
              <a:lnSpc>
                <a:spcPct val="110000"/>
              </a:lnSpc>
            </a:pP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en-US" altLang="zh-CN" sz="2600" b="1" i="1" kern="100" dirty="0">
                <a:solidFill>
                  <a:srgbClr val="000000"/>
                </a:solidFill>
                <a:latin typeface="Times New Roman"/>
              </a:rPr>
              <a:t>M</a:t>
            </a:r>
            <a:r>
              <a:rPr lang="en-US" altLang="zh-CN" sz="2600" b="1" kern="100" baseline="-25000" dirty="0">
                <a:solidFill>
                  <a:srgbClr val="000000"/>
                </a:solidFill>
                <a:latin typeface="Times New Roman"/>
              </a:rPr>
              <a:t>11</a:t>
            </a:r>
            <a:r>
              <a:rPr lang="zh-CN" altLang="zh-CN" sz="2600" b="1" kern="100" dirty="0">
                <a:solidFill>
                  <a:srgbClr val="000000"/>
                </a:solidFill>
                <a:latin typeface="Times New Roman"/>
              </a:rPr>
              <a:t>＋</a:t>
            </a:r>
            <a:r>
              <a:rPr lang="en-US" altLang="zh-CN" sz="2600" b="1" i="1" kern="100" dirty="0">
                <a:solidFill>
                  <a:srgbClr val="000000"/>
                </a:solidFill>
                <a:latin typeface="Times New Roman"/>
              </a:rPr>
              <a:t>M</a:t>
            </a:r>
            <a:r>
              <a:rPr lang="en-US" altLang="zh-CN" sz="2600" b="1" kern="100" baseline="-25000" dirty="0">
                <a:solidFill>
                  <a:srgbClr val="000000"/>
                </a:solidFill>
                <a:latin typeface="Times New Roman"/>
              </a:rPr>
              <a:t>21</a:t>
            </a:r>
            <a:r>
              <a:rPr lang="zh-CN" altLang="zh-CN" sz="2600" b="1" kern="100" dirty="0">
                <a:solidFill>
                  <a:srgbClr val="000000"/>
                </a:solidFill>
                <a:latin typeface="Times New Roman"/>
              </a:rPr>
              <a:t>＋</a:t>
            </a:r>
            <a:r>
              <a:rPr lang="en-US" altLang="zh-CN" sz="2600" b="1" i="1" kern="100" dirty="0">
                <a:solidFill>
                  <a:srgbClr val="000000"/>
                </a:solidFill>
                <a:latin typeface="Times New Roman"/>
              </a:rPr>
              <a:t>M</a:t>
            </a:r>
            <a:r>
              <a:rPr lang="en-US" altLang="zh-CN" sz="2600" b="1" kern="100" baseline="-25000" dirty="0">
                <a:solidFill>
                  <a:srgbClr val="000000"/>
                </a:solidFill>
                <a:latin typeface="Times New Roman"/>
              </a:rPr>
              <a:t>31</a:t>
            </a:r>
            <a:r>
              <a:rPr lang="zh-CN" altLang="zh-CN" sz="2600" b="1" kern="100" dirty="0">
                <a:solidFill>
                  <a:srgbClr val="000000"/>
                </a:solidFill>
                <a:latin typeface="Times New Roman"/>
              </a:rPr>
              <a:t>＋</a:t>
            </a:r>
            <a:r>
              <a:rPr lang="en-US" altLang="zh-CN" sz="2600" b="1" i="1" kern="100" dirty="0" smtClean="0">
                <a:solidFill>
                  <a:srgbClr val="000000"/>
                </a:solidFill>
                <a:latin typeface="Times New Roman"/>
              </a:rPr>
              <a:t>M</a:t>
            </a:r>
            <a:r>
              <a:rPr lang="en-US" altLang="zh-CN" sz="2600" b="1" kern="100" baseline="-25000" dirty="0" smtClean="0">
                <a:solidFill>
                  <a:srgbClr val="000000"/>
                </a:solidFill>
                <a:latin typeface="Times New Roman"/>
              </a:rPr>
              <a:t>41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zh-CN" altLang="zh-CN" sz="2600" b="1" kern="100" dirty="0">
              <a:latin typeface="Times New Roman"/>
            </a:endParaRPr>
          </a:p>
          <a:p>
            <a:pPr>
              <a:lnSpc>
                <a:spcPct val="110000"/>
              </a:lnSpc>
            </a:pP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600" b="1" baseline="-25000" dirty="0">
                <a:solidFill>
                  <a:srgbClr val="000000"/>
                </a:solidFill>
                <a:latin typeface="Times New Roman"/>
              </a:rPr>
              <a:t>11</a:t>
            </a:r>
            <a:r>
              <a:rPr lang="zh-CN" altLang="zh-CN" sz="2600" b="1" dirty="0">
                <a:solidFill>
                  <a:srgbClr val="000000"/>
                </a:solidFill>
                <a:latin typeface="Times New Roman"/>
                <a:cs typeface="Times New Roman"/>
              </a:rPr>
              <a:t>＋</a:t>
            </a:r>
            <a:r>
              <a:rPr lang="en-US" altLang="zh-CN" sz="2600" b="1" dirty="0">
                <a:solidFill>
                  <a:srgbClr val="000000"/>
                </a:solidFill>
                <a:latin typeface="Times New Roman"/>
              </a:rPr>
              <a:t>2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600" b="1" baseline="-25000" dirty="0">
                <a:solidFill>
                  <a:srgbClr val="000000"/>
                </a:solidFill>
                <a:latin typeface="Times New Roman"/>
              </a:rPr>
              <a:t>12</a:t>
            </a:r>
            <a:r>
              <a:rPr lang="zh-CN" altLang="zh-CN" sz="2600" b="1" dirty="0">
                <a:solidFill>
                  <a:srgbClr val="000000"/>
                </a:solidFill>
                <a:latin typeface="Times New Roman"/>
                <a:cs typeface="Times New Roman"/>
              </a:rPr>
              <a:t>－</a:t>
            </a:r>
            <a:r>
              <a:rPr lang="en-US" altLang="zh-CN" sz="2600" b="1" dirty="0">
                <a:solidFill>
                  <a:srgbClr val="000000"/>
                </a:solidFill>
                <a:latin typeface="Times New Roman"/>
              </a:rPr>
              <a:t>3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600" b="1" baseline="-25000" dirty="0">
                <a:solidFill>
                  <a:srgbClr val="000000"/>
                </a:solidFill>
                <a:latin typeface="Times New Roman"/>
              </a:rPr>
              <a:t>13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/>
              </a:rPr>
              <a:t>M</a:t>
            </a:r>
            <a:r>
              <a:rPr lang="en-US" altLang="zh-CN" sz="2600" b="1" baseline="-25000" dirty="0">
                <a:solidFill>
                  <a:srgbClr val="000000"/>
                </a:solidFill>
                <a:latin typeface="Times New Roman"/>
              </a:rPr>
              <a:t>11</a:t>
            </a:r>
            <a:r>
              <a:rPr lang="zh-CN" altLang="zh-CN" sz="2600" b="1" dirty="0">
                <a:solidFill>
                  <a:srgbClr val="000000"/>
                </a:solidFill>
                <a:latin typeface="Times New Roman"/>
                <a:cs typeface="Times New Roman"/>
              </a:rPr>
              <a:t>－</a:t>
            </a:r>
            <a:r>
              <a:rPr lang="en-US" altLang="zh-CN" sz="2600" b="1" dirty="0">
                <a:solidFill>
                  <a:srgbClr val="000000"/>
                </a:solidFill>
                <a:latin typeface="Times New Roman"/>
              </a:rPr>
              <a:t>2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/>
              </a:rPr>
              <a:t>M</a:t>
            </a:r>
            <a:r>
              <a:rPr lang="en-US" altLang="zh-CN" sz="2600" b="1" baseline="-25000" dirty="0">
                <a:solidFill>
                  <a:srgbClr val="000000"/>
                </a:solidFill>
                <a:latin typeface="Times New Roman"/>
              </a:rPr>
              <a:t>12</a:t>
            </a:r>
            <a:r>
              <a:rPr lang="zh-CN" altLang="zh-CN" sz="2600" b="1" dirty="0">
                <a:solidFill>
                  <a:srgbClr val="000000"/>
                </a:solidFill>
                <a:latin typeface="Times New Roman"/>
                <a:cs typeface="Times New Roman"/>
              </a:rPr>
              <a:t>－</a:t>
            </a:r>
            <a:r>
              <a:rPr lang="en-US" altLang="zh-CN" sz="2600" b="1" dirty="0" smtClean="0">
                <a:solidFill>
                  <a:srgbClr val="000000"/>
                </a:solidFill>
                <a:latin typeface="Times New Roman"/>
              </a:rPr>
              <a:t>3</a:t>
            </a:r>
            <a:r>
              <a:rPr lang="en-US" altLang="zh-CN" sz="2600" b="1" i="1" dirty="0" smtClean="0">
                <a:solidFill>
                  <a:srgbClr val="000000"/>
                </a:solidFill>
                <a:latin typeface="Times New Roman"/>
              </a:rPr>
              <a:t>M</a:t>
            </a:r>
            <a:r>
              <a:rPr lang="en-US" altLang="zh-CN" sz="2600" b="1" baseline="-25000" dirty="0" smtClean="0">
                <a:solidFill>
                  <a:srgbClr val="000000"/>
                </a:solidFill>
                <a:latin typeface="Times New Roman"/>
              </a:rPr>
              <a:t>13</a:t>
            </a:r>
            <a:r>
              <a:rPr lang="zh-CN" altLang="en-US" sz="2600" b="1" dirty="0" smtClean="0">
                <a:solidFill>
                  <a:srgbClr val="000000"/>
                </a:solidFill>
                <a:latin typeface="Times New Roman"/>
              </a:rPr>
              <a:t>；</a:t>
            </a:r>
            <a:endParaRPr lang="en-US" altLang="zh-CN" sz="2600" b="1" dirty="0" smtClean="0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10000"/>
              </a:lnSpc>
            </a:pP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9065092"/>
              </p:ext>
            </p:extLst>
          </p:nvPr>
        </p:nvGraphicFramePr>
        <p:xfrm>
          <a:off x="2273671" y="850528"/>
          <a:ext cx="3041650" cy="193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45" name="Equation" r:id="rId3" imgW="3048000" imgH="1930400" progId="Equation.DSMT4">
                  <p:embed/>
                </p:oleObj>
              </mc:Choice>
              <mc:Fallback>
                <p:oleObj name="Equation" r:id="rId3" imgW="3048000" imgH="1930400" progId="Equation.DSMT4">
                  <p:embed/>
                  <p:pic>
                    <p:nvPicPr>
                      <p:cNvPr id="0" name="Picture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3671" y="850528"/>
                        <a:ext cx="3041650" cy="193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974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24"/>
          <p:cNvSpPr/>
          <p:nvPr/>
        </p:nvSpPr>
        <p:spPr>
          <a:xfrm>
            <a:off x="2928926" y="1857364"/>
            <a:ext cx="2286016" cy="35719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5924198"/>
              </p:ext>
            </p:extLst>
          </p:nvPr>
        </p:nvGraphicFramePr>
        <p:xfrm>
          <a:off x="2273671" y="850528"/>
          <a:ext cx="3041650" cy="193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344" name="Equation" r:id="rId3" imgW="3048000" imgH="1930400" progId="Equation.DSMT4">
                  <p:embed/>
                </p:oleObj>
              </mc:Choice>
              <mc:Fallback>
                <p:oleObj name="Equation" r:id="rId3" imgW="3048000" imgH="1930400" progId="Equation.DSMT4">
                  <p:embed/>
                  <p:pic>
                    <p:nvPicPr>
                      <p:cNvPr id="0" name="Picture 1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3671" y="850528"/>
                        <a:ext cx="3041650" cy="193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圆角矩形 27"/>
          <p:cNvSpPr/>
          <p:nvPr/>
        </p:nvSpPr>
        <p:spPr>
          <a:xfrm>
            <a:off x="4952250" y="3929066"/>
            <a:ext cx="2071702" cy="35719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14348" cy="5412804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三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按行展开定理推论及应用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472" y="458209"/>
            <a:ext cx="760720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例题</a:t>
            </a: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 设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472" y="2907905"/>
            <a:ext cx="7633202" cy="2082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解：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000"/>
              </a:spcBef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－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/>
              </a:rPr>
              <a:t>11</a:t>
            </a:r>
            <a:r>
              <a:rPr lang="zh-CN" altLang="zh-CN"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Times New Roman"/>
              </a:rPr>
              <a:t>3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/>
              </a:rPr>
              <a:t>12</a:t>
            </a:r>
            <a:r>
              <a:rPr lang="zh-CN" altLang="zh-CN" sz="2400" b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400" b="1" baseline="-25000" dirty="0" smtClean="0">
                <a:solidFill>
                  <a:srgbClr val="000000"/>
                </a:solidFill>
                <a:latin typeface="Times New Roman"/>
              </a:rPr>
              <a:t>13</a:t>
            </a:r>
            <a:r>
              <a:rPr lang="zh-CN" altLang="zh-CN"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</a:rPr>
              <a:t>3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400" b="1" baseline="-25000" dirty="0" smtClean="0">
                <a:solidFill>
                  <a:srgbClr val="000000"/>
                </a:solidFill>
                <a:latin typeface="Times New Roman"/>
              </a:rPr>
              <a:t>14</a:t>
            </a:r>
            <a:r>
              <a:rPr lang="zh-CN" altLang="zh-CN" sz="2400" b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</a:rPr>
              <a:t>0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000"/>
              </a:spcBef>
            </a:pP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2000"/>
              </a:spcBef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400" b="1" baseline="-25000" dirty="0" smtClean="0">
                <a:solidFill>
                  <a:srgbClr val="000000"/>
                </a:solidFill>
                <a:latin typeface="Times New Roman"/>
              </a:rPr>
              <a:t>11</a:t>
            </a:r>
            <a:r>
              <a:rPr lang="zh-CN" altLang="zh-CN" sz="2400" b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400" b="1" baseline="-25000" dirty="0" smtClean="0">
                <a:solidFill>
                  <a:srgbClr val="000000"/>
                </a:solidFill>
                <a:latin typeface="Times New Roman"/>
              </a:rPr>
              <a:t>12</a:t>
            </a:r>
            <a:r>
              <a:rPr lang="zh-CN" altLang="zh-CN" sz="2400" b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400" b="1" baseline="-25000" dirty="0" smtClean="0">
                <a:solidFill>
                  <a:srgbClr val="000000"/>
                </a:solidFill>
                <a:latin typeface="Times New Roman"/>
              </a:rPr>
              <a:t>13</a:t>
            </a:r>
            <a:r>
              <a:rPr lang="zh-CN" altLang="zh-CN" sz="2400" b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400" b="1" baseline="-25000" dirty="0" smtClean="0">
                <a:solidFill>
                  <a:srgbClr val="000000"/>
                </a:solidFill>
                <a:latin typeface="Times New Roman"/>
              </a:rPr>
              <a:t>14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8095367"/>
              </p:ext>
            </p:extLst>
          </p:nvPr>
        </p:nvGraphicFramePr>
        <p:xfrm>
          <a:off x="4643438" y="3933825"/>
          <a:ext cx="2395538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345" name="Equation" r:id="rId5" imgW="2400300" imgH="1714500" progId="Equation.DSMT4">
                  <p:embed/>
                </p:oleObj>
              </mc:Choice>
              <mc:Fallback>
                <p:oleObj name="Equation" r:id="rId5" imgW="2400300" imgH="1714500" progId="Equation.DSMT4">
                  <p:embed/>
                  <p:pic>
                    <p:nvPicPr>
                      <p:cNvPr id="0" name="Picture 1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3933825"/>
                        <a:ext cx="2395538" cy="171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云形标注 25"/>
          <p:cNvSpPr/>
          <p:nvPr/>
        </p:nvSpPr>
        <p:spPr>
          <a:xfrm>
            <a:off x="5357818" y="1714488"/>
            <a:ext cx="2286016" cy="1571636"/>
          </a:xfrm>
          <a:prstGeom prst="cloudCallout">
            <a:avLst>
              <a:gd name="adj1" fmla="val -60169"/>
              <a:gd name="adj2" fmla="val 41214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</a:rPr>
              <a:t>第三行元素</a:t>
            </a:r>
            <a:r>
              <a:rPr lang="zh-CN" altLang="en-US" sz="2000" b="1" dirty="0" smtClean="0">
                <a:solidFill>
                  <a:sysClr val="windowText" lastClr="000000"/>
                </a:solidFill>
              </a:rPr>
              <a:t>与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第一行元素代数余子式</a:t>
            </a:r>
            <a:r>
              <a:rPr lang="zh-CN" altLang="en-US" sz="2000" b="1" dirty="0" smtClean="0">
                <a:solidFill>
                  <a:sysClr val="windowText" lastClr="000000"/>
                </a:solidFill>
              </a:rPr>
              <a:t>的乘积</a:t>
            </a:r>
            <a:endParaRPr lang="zh-CN" altLang="en-US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86314" y="3357562"/>
            <a:ext cx="500066" cy="500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云形标注 28"/>
          <p:cNvSpPr/>
          <p:nvPr/>
        </p:nvSpPr>
        <p:spPr>
          <a:xfrm>
            <a:off x="2571736" y="5214950"/>
            <a:ext cx="1776426" cy="847732"/>
          </a:xfrm>
          <a:prstGeom prst="cloudCallout">
            <a:avLst>
              <a:gd name="adj1" fmla="val 45917"/>
              <a:gd name="adj2" fmla="val -705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ysClr val="windowText" lastClr="000000"/>
                </a:solidFill>
              </a:rPr>
              <a:t>按第一行展开</a:t>
            </a:r>
            <a:endParaRPr lang="zh-CN" altLang="en-US" sz="2000" b="1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179276" name="Object 76"/>
          <p:cNvGraphicFramePr>
            <a:graphicFrameLocks noChangeAspect="1"/>
          </p:cNvGraphicFramePr>
          <p:nvPr/>
        </p:nvGraphicFramePr>
        <p:xfrm>
          <a:off x="7072330" y="4643446"/>
          <a:ext cx="417513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346" name="Equation" r:id="rId7" imgW="418918" imgH="253890" progId="Equation.DSMT4">
                  <p:embed/>
                </p:oleObj>
              </mc:Choice>
              <mc:Fallback>
                <p:oleObj name="Equation" r:id="rId7" imgW="418918" imgH="253890" progId="Equation.DSMT4">
                  <p:embed/>
                  <p:pic>
                    <p:nvPicPr>
                      <p:cNvPr id="0" name="Picture 1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30" y="4643446"/>
                        <a:ext cx="417513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977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9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6" grpId="0" uiExpand="1" build="p"/>
      <p:bldP spid="26" grpId="0" animBg="1"/>
      <p:bldP spid="27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500166" y="4000504"/>
            <a:ext cx="357190" cy="171451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14348" cy="5412804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三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按行展开定理推论及应用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472" y="458209"/>
            <a:ext cx="760720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例题</a:t>
            </a: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 设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8589588"/>
              </p:ext>
            </p:extLst>
          </p:nvPr>
        </p:nvGraphicFramePr>
        <p:xfrm>
          <a:off x="2273671" y="850528"/>
          <a:ext cx="3041650" cy="193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33" name="Equation" r:id="rId3" imgW="3048000" imgH="1930400" progId="Equation.DSMT4">
                  <p:embed/>
                </p:oleObj>
              </mc:Choice>
              <mc:Fallback>
                <p:oleObj name="Equation" r:id="rId3" imgW="3048000" imgH="1930400" progId="Equation.DSMT4">
                  <p:embed/>
                  <p:pic>
                    <p:nvPicPr>
                      <p:cNvPr id="0" name="Picture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3671" y="850528"/>
                        <a:ext cx="3041650" cy="193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571472" y="2907905"/>
            <a:ext cx="76332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1472" y="3399383"/>
            <a:ext cx="42148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300"/>
              </a:spcBef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/>
              </a:rPr>
              <a:t>M</a:t>
            </a:r>
            <a:r>
              <a:rPr lang="en-US" altLang="zh-CN" sz="2400" b="1" baseline="-25000" dirty="0" smtClean="0">
                <a:solidFill>
                  <a:srgbClr val="000000"/>
                </a:solidFill>
                <a:latin typeface="Times New Roman"/>
              </a:rPr>
              <a:t>11</a:t>
            </a:r>
            <a:r>
              <a:rPr lang="zh-CN" altLang="zh-CN"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＋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</a:rPr>
              <a:t>M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/>
              </a:rPr>
              <a:t>21</a:t>
            </a:r>
            <a:r>
              <a:rPr lang="zh-CN" altLang="zh-CN"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＋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</a:rPr>
              <a:t>M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/>
              </a:rPr>
              <a:t>31</a:t>
            </a:r>
            <a:r>
              <a:rPr lang="zh-CN" altLang="zh-CN"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＋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/>
              </a:rPr>
              <a:t>M</a:t>
            </a:r>
            <a:r>
              <a:rPr lang="en-US" altLang="zh-CN" sz="2400" b="1" baseline="-25000" dirty="0" smtClean="0">
                <a:solidFill>
                  <a:srgbClr val="000000"/>
                </a:solidFill>
                <a:latin typeface="Times New Roman"/>
              </a:rPr>
              <a:t>41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7851313"/>
              </p:ext>
            </p:extLst>
          </p:nvPr>
        </p:nvGraphicFramePr>
        <p:xfrm>
          <a:off x="1214414" y="3987800"/>
          <a:ext cx="2389187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34" name="Equation" r:id="rId5" imgW="2400300" imgH="1714500" progId="Equation.DSMT4">
                  <p:embed/>
                </p:oleObj>
              </mc:Choice>
              <mc:Fallback>
                <p:oleObj name="Equation" r:id="rId5" imgW="2400300" imgH="1714500" progId="Equation.DSMT4">
                  <p:embed/>
                  <p:pic>
                    <p:nvPicPr>
                      <p:cNvPr id="0" name="Picture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14" y="3987800"/>
                        <a:ext cx="2389187" cy="171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4357686" y="3395963"/>
            <a:ext cx="38576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300"/>
              </a:spcBef>
            </a:pPr>
            <a:r>
              <a:rPr lang="en-US" altLang="zh-CN" sz="2400" b="1" i="1" dirty="0" smtClean="0">
                <a:solidFill>
                  <a:srgbClr val="000000"/>
                </a:solidFill>
                <a:latin typeface="Times New Roman"/>
              </a:rPr>
              <a:t>=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</a:rPr>
              <a:t>1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400" b="1" baseline="-25000" dirty="0" smtClean="0">
                <a:solidFill>
                  <a:srgbClr val="000000"/>
                </a:solidFill>
                <a:latin typeface="Times New Roman"/>
              </a:rPr>
              <a:t>11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－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400" b="1" baseline="-25000" dirty="0" smtClean="0">
                <a:solidFill>
                  <a:srgbClr val="000000"/>
                </a:solidFill>
                <a:latin typeface="Times New Roman"/>
              </a:rPr>
              <a:t>21</a:t>
            </a:r>
            <a:r>
              <a:rPr lang="zh-CN" altLang="zh-CN" sz="2400" b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400" b="1" baseline="-25000" dirty="0" smtClean="0">
                <a:solidFill>
                  <a:srgbClr val="000000"/>
                </a:solidFill>
                <a:latin typeface="Times New Roman"/>
              </a:rPr>
              <a:t>31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－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400" b="1" baseline="-25000" dirty="0" smtClean="0">
                <a:solidFill>
                  <a:srgbClr val="000000"/>
                </a:solidFill>
                <a:latin typeface="Times New Roman"/>
              </a:rPr>
              <a:t>41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6143636" y="2428868"/>
            <a:ext cx="1500198" cy="1000132"/>
          </a:xfrm>
          <a:prstGeom prst="cloudCallout">
            <a:avLst>
              <a:gd name="adj1" fmla="val -67602"/>
              <a:gd name="adj2" fmla="val 41214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</a:rPr>
              <a:t>按第一列展开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181265" name="Object 17"/>
          <p:cNvGraphicFramePr>
            <a:graphicFrameLocks noChangeAspect="1"/>
          </p:cNvGraphicFramePr>
          <p:nvPr/>
        </p:nvGraphicFramePr>
        <p:xfrm>
          <a:off x="3643306" y="4714884"/>
          <a:ext cx="4191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35" name="Equation" r:id="rId7" imgW="418918" imgH="266584" progId="Equation.DSMT4">
                  <p:embed/>
                </p:oleObj>
              </mc:Choice>
              <mc:Fallback>
                <p:oleObj name="Equation" r:id="rId7" imgW="418918" imgH="266584" progId="Equation.DSMT4">
                  <p:embed/>
                  <p:pic>
                    <p:nvPicPr>
                      <p:cNvPr id="0" name="Picture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3306" y="4714884"/>
                        <a:ext cx="419100" cy="266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860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9" grpId="0" build="p"/>
      <p:bldP spid="11" grpId="0" build="p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14348" cy="5412804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一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行列式按行展开定理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428596" y="332656"/>
                <a:ext cx="6519668" cy="6510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  <a:buClr>
                    <a:srgbClr val="E47802"/>
                  </a:buClr>
                </a:pPr>
                <a:r>
                  <a:rPr lang="zh-CN" altLang="en-US" sz="2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                余子式  </a:t>
                </a:r>
                <a:r>
                  <a:rPr lang="en-US" altLang="zh-CN" sz="2600" b="1" i="1" dirty="0" err="1" smtClean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altLang="zh-CN" sz="2600" b="1" i="1" baseline="-25000" dirty="0" err="1" smtClean="0">
                    <a:latin typeface="Times New Roman" pitchFamily="18" charset="0"/>
                    <a:cs typeface="Times New Roman" pitchFamily="18" charset="0"/>
                  </a:rPr>
                  <a:t>ij</a:t>
                </a:r>
                <a:r>
                  <a:rPr lang="en-US" altLang="zh-CN" sz="2600" b="1" dirty="0" smtClean="0">
                    <a:latin typeface="Times New Roman" pitchFamily="18" charset="0"/>
                    <a:cs typeface="Times New Roman" pitchFamily="18" charset="0"/>
                  </a:rPr>
                  <a:t>; </a:t>
                </a:r>
                <a:r>
                  <a:rPr lang="zh-CN" altLang="en-US" sz="2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代数余子式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800" b="0" i="1" smtClean="0">
                            <a:latin typeface="Cambria Math"/>
                          </a:rPr>
                          <m:t> </m:t>
                        </m:r>
                        <m:r>
                          <a:rPr lang="zh-CN" altLang="en-US" sz="2800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zh-CN" altLang="en-US" sz="2800" i="1">
                            <a:latin typeface="Cambria Math"/>
                          </a:rPr>
                          <m:t>𝑖𝑗</m:t>
                        </m:r>
                      </m:sub>
                    </m:sSub>
                  </m:oMath>
                </a14:m>
                <a:endParaRPr lang="en-US" altLang="zh-CN" sz="2600" b="1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596" y="332656"/>
                <a:ext cx="6519668" cy="651012"/>
              </a:xfrm>
              <a:prstGeom prst="rect">
                <a:avLst/>
              </a:prstGeom>
              <a:blipFill rotWithShape="1">
                <a:blip r:embed="rId3"/>
                <a:stretch>
                  <a:fillRect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588466" y="404664"/>
            <a:ext cx="1103214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复习</a:t>
            </a:r>
          </a:p>
        </p:txBody>
      </p:sp>
      <p:sp>
        <p:nvSpPr>
          <p:cNvPr id="7" name="矩形 6"/>
          <p:cNvSpPr/>
          <p:nvPr/>
        </p:nvSpPr>
        <p:spPr>
          <a:xfrm>
            <a:off x="2100363" y="2965623"/>
            <a:ext cx="648072" cy="44464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50260" y="3410272"/>
            <a:ext cx="1869538" cy="144016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5022304" y="3554288"/>
            <a:ext cx="360040" cy="5040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5384169" y="3554288"/>
            <a:ext cx="502231" cy="5040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547899"/>
              </p:ext>
            </p:extLst>
          </p:nvPr>
        </p:nvGraphicFramePr>
        <p:xfrm>
          <a:off x="2062733" y="2907010"/>
          <a:ext cx="2581275" cy="196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3" name="Equation" r:id="rId4" imgW="2577960" imgH="1955520" progId="Equation.DSMT4">
                  <p:embed/>
                </p:oleObj>
              </mc:Choice>
              <mc:Fallback>
                <p:oleObj name="Equation" r:id="rId4" imgW="2577960" imgH="1955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2733" y="2907010"/>
                        <a:ext cx="2581275" cy="196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6249763"/>
              </p:ext>
            </p:extLst>
          </p:nvPr>
        </p:nvGraphicFramePr>
        <p:xfrm>
          <a:off x="4734272" y="3641599"/>
          <a:ext cx="2286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4" name="Equation" r:id="rId6" imgW="2286000" imgH="406400" progId="Equation.DSMT4">
                  <p:embed/>
                </p:oleObj>
              </mc:Choice>
              <mc:Fallback>
                <p:oleObj name="Equation" r:id="rId6" imgW="2286000" imgH="40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4272" y="3641599"/>
                        <a:ext cx="228600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539552" y="290621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例题：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467543" y="1224276"/>
            <a:ext cx="745223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 smtClean="0"/>
              <a:t>                 行列式等于它的任一行（列）的各元</a:t>
            </a:r>
            <a:endParaRPr lang="en-US" altLang="zh-CN" sz="2600" b="1" dirty="0" smtClean="0"/>
          </a:p>
          <a:p>
            <a:pPr>
              <a:lnSpc>
                <a:spcPct val="120000"/>
              </a:lnSpc>
            </a:pPr>
            <a:r>
              <a:rPr lang="zh-CN" altLang="en-US" sz="2600" b="1" dirty="0" smtClean="0"/>
              <a:t>素与其对应的代数余子式乘积之和</a:t>
            </a:r>
            <a:r>
              <a:rPr lang="zh-CN" altLang="en-US" sz="2600" b="1" dirty="0"/>
              <a:t>。</a:t>
            </a:r>
            <a:endParaRPr lang="zh-CN" altLang="zh-CN" sz="2600" b="1" dirty="0"/>
          </a:p>
        </p:txBody>
      </p:sp>
      <p:sp>
        <p:nvSpPr>
          <p:cNvPr id="20" name="矩形 19"/>
          <p:cNvSpPr/>
          <p:nvPr/>
        </p:nvSpPr>
        <p:spPr>
          <a:xfrm>
            <a:off x="611560" y="1224276"/>
            <a:ext cx="1103214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定理</a:t>
            </a:r>
            <a:endParaRPr lang="zh-CN" altLang="en-US" sz="2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74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9" grpId="0" animBg="1"/>
      <p:bldP spid="10" grpId="0" animBg="1"/>
      <p:bldP spid="11" grpId="0" animBg="1"/>
      <p:bldP spid="15" grpId="0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14348" cy="5412804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三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按行展开定理推论及应用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472" y="458209"/>
            <a:ext cx="760720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例题</a:t>
            </a: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 设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0010186"/>
              </p:ext>
            </p:extLst>
          </p:nvPr>
        </p:nvGraphicFramePr>
        <p:xfrm>
          <a:off x="2273671" y="850528"/>
          <a:ext cx="3041650" cy="193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334" name="Equation" r:id="rId3" imgW="3048000" imgH="1930400" progId="Equation.DSMT4">
                  <p:embed/>
                </p:oleObj>
              </mc:Choice>
              <mc:Fallback>
                <p:oleObj name="Equation" r:id="rId3" imgW="3048000" imgH="1930400" progId="Equation.DSMT4">
                  <p:embed/>
                  <p:pic>
                    <p:nvPicPr>
                      <p:cNvPr id="0" name="Picture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3671" y="850528"/>
                        <a:ext cx="3041650" cy="193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571472" y="2907905"/>
            <a:ext cx="76332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1472" y="3369570"/>
            <a:ext cx="7672936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） 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400" b="1" baseline="-25000" dirty="0" smtClean="0">
                <a:solidFill>
                  <a:srgbClr val="000000"/>
                </a:solidFill>
                <a:latin typeface="Times New Roman"/>
              </a:rPr>
              <a:t>11</a:t>
            </a:r>
            <a:r>
              <a:rPr lang="zh-CN" altLang="zh-CN"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＋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</a:rPr>
              <a:t>2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/>
              </a:rPr>
              <a:t>12</a:t>
            </a:r>
            <a:r>
              <a:rPr lang="zh-CN" altLang="zh-CN"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－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</a:rPr>
              <a:t>3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/>
              </a:rPr>
              <a:t>13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</a:rPr>
              <a:t> </a:t>
            </a:r>
            <a:endParaRPr lang="en-US" altLang="zh-CN" sz="2400" b="1" dirty="0" smtClean="0">
              <a:solidFill>
                <a:srgbClr val="000000"/>
              </a:solidFill>
              <a:latin typeface="Times New Roman"/>
            </a:endParaRPr>
          </a:p>
          <a:p>
            <a:endParaRPr lang="en-US" altLang="zh-CN" sz="2400" b="1" dirty="0">
              <a:solidFill>
                <a:srgbClr val="000000"/>
              </a:solidFill>
              <a:latin typeface="Times New Roman"/>
              <a:cs typeface="Times New Roman" pitchFamily="18" charset="0"/>
            </a:endParaRPr>
          </a:p>
          <a:p>
            <a:endParaRPr lang="en-US" altLang="zh-CN" sz="2400" b="1" dirty="0" smtClean="0">
              <a:solidFill>
                <a:srgbClr val="000000"/>
              </a:solidFill>
              <a:latin typeface="Times New Roman"/>
              <a:cs typeface="Times New Roman" pitchFamily="18" charset="0"/>
            </a:endParaRPr>
          </a:p>
          <a:p>
            <a:pPr>
              <a:spcBef>
                <a:spcPts val="12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5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）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</a:rPr>
              <a:t> M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/>
              </a:rPr>
              <a:t>11</a:t>
            </a:r>
            <a:r>
              <a:rPr lang="zh-CN" altLang="zh-CN"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－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</a:rPr>
              <a:t>2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</a:rPr>
              <a:t>M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/>
              </a:rPr>
              <a:t>12</a:t>
            </a:r>
            <a:r>
              <a:rPr lang="zh-CN" altLang="zh-CN"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－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</a:rPr>
              <a:t>3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</a:rPr>
              <a:t>M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/>
              </a:rPr>
              <a:t>13</a:t>
            </a:r>
            <a:r>
              <a:rPr lang="zh-CN" altLang="zh-CN"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＝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/>
              </a:rPr>
              <a:t>11</a:t>
            </a:r>
            <a:r>
              <a:rPr lang="zh-CN" altLang="zh-CN"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＋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</a:rPr>
              <a:t>2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/>
              </a:rPr>
              <a:t>12</a:t>
            </a:r>
            <a:r>
              <a:rPr lang="zh-CN" altLang="zh-CN"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－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</a:rPr>
              <a:t>3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</a:rPr>
              <a:t>A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/>
              </a:rPr>
              <a:t>13</a:t>
            </a:r>
            <a:r>
              <a:rPr lang="zh-CN" altLang="zh-CN" sz="2400" b="1" dirty="0">
                <a:solidFill>
                  <a:srgbClr val="000000"/>
                </a:solidFill>
                <a:latin typeface="Times New Roman"/>
                <a:cs typeface="Times New Roman"/>
              </a:rPr>
              <a:t>＝－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</a:rPr>
              <a:t>63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925463"/>
              </p:ext>
            </p:extLst>
          </p:nvPr>
        </p:nvGraphicFramePr>
        <p:xfrm>
          <a:off x="3773488" y="2781300"/>
          <a:ext cx="2408237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335" name="Equation" r:id="rId5" imgW="2413000" imgH="1714500" progId="Equation.DSMT4">
                  <p:embed/>
                </p:oleObj>
              </mc:Choice>
              <mc:Fallback>
                <p:oleObj name="Equation" r:id="rId5" imgW="2413000" imgH="1714500" progId="Equation.DSMT4">
                  <p:embed/>
                  <p:pic>
                    <p:nvPicPr>
                      <p:cNvPr id="0" name="Picture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3488" y="2781300"/>
                        <a:ext cx="2408237" cy="171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3760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14348" cy="5412804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三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按行展开定理推论及应用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596" y="969968"/>
            <a:ext cx="763320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总结：对任意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i="1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600" b="1" i="1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2600" b="1" i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600" b="1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=1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，可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求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zh-CN" altLang="zh-CN" sz="2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612633"/>
              </p:ext>
            </p:extLst>
          </p:nvPr>
        </p:nvGraphicFramePr>
        <p:xfrm>
          <a:off x="1914771" y="1644774"/>
          <a:ext cx="263525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58" name="Equation" r:id="rId3" imgW="2641600" imgH="863600" progId="Equation.DSMT4">
                  <p:embed/>
                </p:oleObj>
              </mc:Choice>
              <mc:Fallback>
                <p:oleObj name="Equation" r:id="rId3" imgW="2641600" imgH="863600" progId="Equation.DSMT4">
                  <p:embed/>
                  <p:pic>
                    <p:nvPicPr>
                      <p:cNvPr id="0" name="Picture 1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4771" y="1644774"/>
                        <a:ext cx="2635250" cy="857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7832468"/>
              </p:ext>
            </p:extLst>
          </p:nvPr>
        </p:nvGraphicFramePr>
        <p:xfrm>
          <a:off x="1914771" y="2787774"/>
          <a:ext cx="276225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59" name="Equation" r:id="rId5" imgW="2768600" imgH="863600" progId="Equation.DSMT4">
                  <p:embed/>
                </p:oleObj>
              </mc:Choice>
              <mc:Fallback>
                <p:oleObj name="Equation" r:id="rId5" imgW="2768600" imgH="863600" progId="Equation.DSMT4">
                  <p:embed/>
                  <p:pic>
                    <p:nvPicPr>
                      <p:cNvPr id="0" name="Picture 1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4771" y="2787774"/>
                        <a:ext cx="2762250" cy="857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974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14348" cy="5412804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三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按行展开定理推论及应用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596" y="476672"/>
            <a:ext cx="687970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练习  设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600" b="1" i="1" dirty="0" smtClean="0"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的（</a:t>
            </a:r>
            <a:r>
              <a:rPr lang="en-US" altLang="zh-CN" sz="2600" b="1" i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2600" b="1" i="1" dirty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zh-CN" altLang="en-US" sz="2600" b="1" dirty="0">
                <a:latin typeface="Times New Roman" pitchFamily="18" charset="0"/>
                <a:cs typeface="Times New Roman" pitchFamily="18" charset="0"/>
              </a:rPr>
              <a:t>）元  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的代数余子式记</a:t>
            </a:r>
            <a:r>
              <a:rPr lang="zh-CN" altLang="en-US" sz="2600" b="1" dirty="0">
                <a:latin typeface="Times New Roman" pitchFamily="18" charset="0"/>
                <a:cs typeface="Times New Roman" pitchFamily="18" charset="0"/>
              </a:rPr>
              <a:t>作 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i="1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600" b="1" i="1" baseline="-25000" dirty="0" err="1" smtClean="0"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en-US" altLang="zh-CN" sz="2600" b="1" i="1" baseline="-25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求</a:t>
            </a:r>
            <a:endParaRPr lang="en-US" altLang="zh-CN" sz="2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2269847"/>
              </p:ext>
            </p:extLst>
          </p:nvPr>
        </p:nvGraphicFramePr>
        <p:xfrm>
          <a:off x="2051720" y="487432"/>
          <a:ext cx="3054350" cy="191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43" name="Equation" r:id="rId3" imgW="3060700" imgH="1930400" progId="Equation.DSMT4">
                  <p:embed/>
                </p:oleObj>
              </mc:Choice>
              <mc:Fallback>
                <p:oleObj name="Equation" r:id="rId3" imgW="3060700" imgH="1930400" progId="Equation.DSMT4">
                  <p:embed/>
                  <p:pic>
                    <p:nvPicPr>
                      <p:cNvPr id="0" name="Picture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487432"/>
                        <a:ext cx="3054350" cy="1916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前凸带形 6"/>
          <p:cNvSpPr/>
          <p:nvPr/>
        </p:nvSpPr>
        <p:spPr>
          <a:xfrm>
            <a:off x="5508104" y="0"/>
            <a:ext cx="2799860" cy="945930"/>
          </a:xfrm>
          <a:prstGeom prst="ribbon">
            <a:avLst>
              <a:gd name="adj1" fmla="val 33333"/>
              <a:gd name="adj2" fmla="val 37519"/>
            </a:avLst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accent5">
                    <a:lumMod val="50000"/>
                  </a:schemeClr>
                </a:solidFill>
              </a:rPr>
              <a:t>P23   9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6064946"/>
              </p:ext>
            </p:extLst>
          </p:nvPr>
        </p:nvGraphicFramePr>
        <p:xfrm>
          <a:off x="2264842" y="3007712"/>
          <a:ext cx="324326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44" name="Equation" r:id="rId5" imgW="3251200" imgH="419100" progId="Equation.DSMT4">
                  <p:embed/>
                </p:oleObj>
              </mc:Choice>
              <mc:Fallback>
                <p:oleObj name="Equation" r:id="rId5" imgW="3251200" imgH="419100" progId="Equation.DSMT4">
                  <p:embed/>
                  <p:pic>
                    <p:nvPicPr>
                      <p:cNvPr id="0" name="Picture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4842" y="3007712"/>
                        <a:ext cx="3243262" cy="415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777299"/>
              </p:ext>
            </p:extLst>
          </p:nvPr>
        </p:nvGraphicFramePr>
        <p:xfrm>
          <a:off x="2339752" y="5601047"/>
          <a:ext cx="633412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45" name="Equation" r:id="rId7" imgW="634725" imgH="279279" progId="Equation.DSMT4">
                  <p:embed/>
                </p:oleObj>
              </mc:Choice>
              <mc:Fallback>
                <p:oleObj name="Equation" r:id="rId7" imgW="634725" imgH="279279" progId="Equation.DSMT4">
                  <p:embed/>
                  <p:pic>
                    <p:nvPicPr>
                      <p:cNvPr id="0" name="Picture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5601047"/>
                        <a:ext cx="633412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9973927"/>
              </p:ext>
            </p:extLst>
          </p:nvPr>
        </p:nvGraphicFramePr>
        <p:xfrm>
          <a:off x="2362200" y="3529013"/>
          <a:ext cx="2736850" cy="191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46" name="Equation" r:id="rId9" imgW="2743200" imgH="1930320" progId="Equation.DSMT4">
                  <p:embed/>
                </p:oleObj>
              </mc:Choice>
              <mc:Fallback>
                <p:oleObj name="Equation" r:id="rId9" imgW="2743200" imgH="193032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3529013"/>
                        <a:ext cx="2736850" cy="1916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857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14348" cy="5412804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三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按行展开定理推论及应用</a:t>
            </a:r>
            <a:endParaRPr lang="zh-CN" altLang="zh-CN" sz="2800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" name="组合 18"/>
          <p:cNvGrpSpPr/>
          <p:nvPr/>
        </p:nvGrpSpPr>
        <p:grpSpPr>
          <a:xfrm>
            <a:off x="500034" y="262685"/>
            <a:ext cx="3096344" cy="1222099"/>
            <a:chOff x="4211960" y="0"/>
            <a:chExt cx="3096344" cy="1741579"/>
          </a:xfrm>
        </p:grpSpPr>
        <p:sp>
          <p:nvSpPr>
            <p:cNvPr id="5" name="云形 4"/>
            <p:cNvSpPr/>
            <p:nvPr/>
          </p:nvSpPr>
          <p:spPr>
            <a:xfrm>
              <a:off x="4211960" y="0"/>
              <a:ext cx="3096344" cy="1741579"/>
            </a:xfrm>
            <a:prstGeom prst="cloud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683526" y="202330"/>
              <a:ext cx="2232248" cy="1172055"/>
            </a:xfrm>
            <a:prstGeom prst="rect">
              <a:avLst/>
            </a:prstGeom>
            <a:noFill/>
          </p:spPr>
          <p:txBody>
            <a:bodyPr wrap="square" rtlCol="0">
              <a:prstTxWarp prst="textCanUp">
                <a:avLst/>
              </a:prstTxWarp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accent1">
                      <a:lumMod val="75000"/>
                    </a:schemeClr>
                  </a:solidFill>
                  <a:latin typeface="+mn-ea"/>
                  <a:cs typeface="Times New Roman" pitchFamily="18" charset="0"/>
                </a:rPr>
                <a:t>问题</a:t>
              </a:r>
              <a:r>
                <a:rPr lang="en-US" altLang="zh-CN" sz="2800" b="1" dirty="0" smtClean="0">
                  <a:solidFill>
                    <a:schemeClr val="accent1">
                      <a:lumMod val="75000"/>
                    </a:schemeClr>
                  </a:solidFill>
                  <a:latin typeface="+mn-ea"/>
                  <a:cs typeface="Times New Roman" pitchFamily="18" charset="0"/>
                </a:rPr>
                <a:t>3</a:t>
              </a:r>
              <a:endParaRPr lang="zh-CN" altLang="en-US" sz="2800" dirty="0">
                <a:latin typeface="+mn-ea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00035" y="2708920"/>
            <a:ext cx="7677370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行列式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任一行（列）的元素与另一行（列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对应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元素</a:t>
            </a:r>
            <a:r>
              <a:rPr lang="zh-CN" altLang="zh-CN" sz="2600" b="1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zh-CN" sz="2600" b="1" smtClean="0">
                <a:latin typeface="Times New Roman" pitchFamily="18" charset="0"/>
                <a:cs typeface="Times New Roman" pitchFamily="18" charset="0"/>
              </a:rPr>
              <a:t>代数余子式</a:t>
            </a:r>
            <a:r>
              <a:rPr lang="zh-CN" altLang="en-US" sz="2600" b="1" smtClean="0">
                <a:latin typeface="Times New Roman" pitchFamily="18" charset="0"/>
                <a:cs typeface="Times New Roman" pitchFamily="18" charset="0"/>
              </a:rPr>
              <a:t>乘积</a:t>
            </a:r>
            <a:r>
              <a:rPr lang="zh-CN" altLang="zh-CN" sz="2600" b="1" smtClean="0">
                <a:latin typeface="Times New Roman" pitchFamily="18" charset="0"/>
                <a:cs typeface="Times New Roman" pitchFamily="18" charset="0"/>
              </a:rPr>
              <a:t>之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等于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0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500034" y="1772816"/>
            <a:ext cx="7384334" cy="64066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r>
              <a:rPr lang="zh-CN" altLang="zh-CN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用语言叙述按行展开定理的推论。</a:t>
            </a:r>
          </a:p>
        </p:txBody>
      </p:sp>
    </p:spTree>
    <p:extLst>
      <p:ext uri="{BB962C8B-B14F-4D97-AF65-F5344CB8AC3E}">
        <p14:creationId xmlns:p14="http://schemas.microsoft.com/office/powerpoint/2010/main" val="197974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作</a:t>
            </a:r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业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altLang="zh-CN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zh-CN" alt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       书后习题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         P21</a:t>
            </a:r>
          </a:p>
          <a:p>
            <a:pPr>
              <a:buNone/>
            </a:pP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         4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 8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9</a:t>
            </a:r>
            <a:endParaRPr lang="en-US" altLang="zh-CN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</p:txBody>
      </p:sp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14348" cy="5412804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一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行列式按行展开定理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39552" y="1844824"/>
            <a:ext cx="7440227" cy="640662"/>
            <a:chOff x="539552" y="1844824"/>
            <a:chExt cx="7440227" cy="640662"/>
          </a:xfrm>
        </p:grpSpPr>
        <p:sp>
          <p:nvSpPr>
            <p:cNvPr id="9" name="矩形 8"/>
            <p:cNvSpPr/>
            <p:nvPr/>
          </p:nvSpPr>
          <p:spPr>
            <a:xfrm>
              <a:off x="539552" y="1844824"/>
              <a:ext cx="7384334" cy="640662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00"/>
            </a:p>
          </p:txBody>
        </p:sp>
        <p:sp>
          <p:nvSpPr>
            <p:cNvPr id="4" name="矩形 3"/>
            <p:cNvSpPr/>
            <p:nvPr/>
          </p:nvSpPr>
          <p:spPr>
            <a:xfrm>
              <a:off x="995003" y="1916832"/>
              <a:ext cx="698477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chemeClr val="accent1">
                    <a:lumMod val="75000"/>
                  </a:schemeClr>
                </a:buClr>
              </a:pPr>
              <a:r>
                <a:rPr lang="zh-CN" altLang="zh-CN" sz="2800" b="1" dirty="0">
                  <a:latin typeface="Times New Roman" pitchFamily="18" charset="0"/>
                  <a:cs typeface="Times New Roman" pitchFamily="18" charset="0"/>
                </a:rPr>
                <a:t>用语言叙述按行展开</a:t>
              </a:r>
              <a:r>
                <a:rPr lang="zh-CN" altLang="zh-CN" sz="2800" b="1" dirty="0" smtClean="0">
                  <a:latin typeface="Times New Roman" pitchFamily="18" charset="0"/>
                  <a:cs typeface="Times New Roman" pitchFamily="18" charset="0"/>
                </a:rPr>
                <a:t>定理</a:t>
              </a:r>
              <a:endParaRPr lang="en-US" altLang="zh-CN" sz="28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83568" y="2541119"/>
            <a:ext cx="69847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行列式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等于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它的任一行（列）的元素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与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对应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元素的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代数余子式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乘积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之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和。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00034" y="116631"/>
            <a:ext cx="2799225" cy="1368153"/>
            <a:chOff x="4211960" y="0"/>
            <a:chExt cx="3096344" cy="1916832"/>
          </a:xfrm>
        </p:grpSpPr>
        <p:sp>
          <p:nvSpPr>
            <p:cNvPr id="7" name="云形 6"/>
            <p:cNvSpPr/>
            <p:nvPr/>
          </p:nvSpPr>
          <p:spPr>
            <a:xfrm>
              <a:off x="4211960" y="0"/>
              <a:ext cx="3096344" cy="1916832"/>
            </a:xfrm>
            <a:prstGeom prst="cloud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572000" y="407968"/>
              <a:ext cx="2391813" cy="1105321"/>
            </a:xfrm>
            <a:prstGeom prst="rect">
              <a:avLst/>
            </a:prstGeom>
            <a:noFill/>
          </p:spPr>
          <p:txBody>
            <a:bodyPr wrap="square" rtlCol="0">
              <a:prstTxWarp prst="textCanUp">
                <a:avLst/>
              </a:prstTxWarp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accent1">
                      <a:lumMod val="75000"/>
                    </a:schemeClr>
                  </a:solidFill>
                  <a:latin typeface="+mn-ea"/>
                  <a:cs typeface="Times New Roman" pitchFamily="18" charset="0"/>
                </a:rPr>
                <a:t>问题</a:t>
              </a:r>
              <a:r>
                <a:rPr lang="en-US" altLang="zh-CN" sz="2800" b="1" dirty="0" smtClean="0">
                  <a:solidFill>
                    <a:schemeClr val="accent1">
                      <a:lumMod val="75000"/>
                    </a:schemeClr>
                  </a:solidFill>
                  <a:latin typeface="+mn-ea"/>
                  <a:cs typeface="Times New Roman" pitchFamily="18" charset="0"/>
                </a:rPr>
                <a:t>1</a:t>
              </a:r>
              <a:endParaRPr lang="zh-CN" altLang="en-US" sz="280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974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2227420" y="3124133"/>
            <a:ext cx="1336468" cy="2249083"/>
            <a:chOff x="2227420" y="3124133"/>
            <a:chExt cx="1336468" cy="2249083"/>
          </a:xfrm>
        </p:grpSpPr>
        <p:cxnSp>
          <p:nvCxnSpPr>
            <p:cNvPr id="26" name="直接连接符 25"/>
            <p:cNvCxnSpPr>
              <a:stCxn id="23" idx="4"/>
              <a:endCxn id="24" idx="0"/>
            </p:cNvCxnSpPr>
            <p:nvPr/>
          </p:nvCxnSpPr>
          <p:spPr>
            <a:xfrm>
              <a:off x="2499610" y="3598954"/>
              <a:ext cx="396044" cy="1054182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10" idx="4"/>
              <a:endCxn id="24" idx="0"/>
            </p:cNvCxnSpPr>
            <p:nvPr/>
          </p:nvCxnSpPr>
          <p:spPr>
            <a:xfrm flipH="1">
              <a:off x="2895654" y="3604522"/>
              <a:ext cx="300668" cy="1048614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/>
            <p:cNvSpPr/>
            <p:nvPr/>
          </p:nvSpPr>
          <p:spPr>
            <a:xfrm>
              <a:off x="2924132" y="3129701"/>
              <a:ext cx="544380" cy="474821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2227420" y="3124133"/>
              <a:ext cx="544380" cy="474821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227420" y="4653136"/>
              <a:ext cx="1336468" cy="72008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tx2"/>
                  </a:solidFill>
                </a:rPr>
                <a:t>找到特殊值</a:t>
              </a:r>
              <a:endParaRPr lang="zh-CN" altLang="en-US" sz="2400" b="1" dirty="0">
                <a:solidFill>
                  <a:schemeClr val="tx2"/>
                </a:solidFill>
              </a:endParaRPr>
            </a:p>
          </p:txBody>
        </p:sp>
      </p:grpSp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1355022"/>
              </p:ext>
            </p:extLst>
          </p:nvPr>
        </p:nvGraphicFramePr>
        <p:xfrm>
          <a:off x="991021" y="2161326"/>
          <a:ext cx="3063875" cy="193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13" name="Equation" r:id="rId3" imgW="3060700" imgH="1930400" progId="Equation.DSMT4">
                  <p:embed/>
                </p:oleObj>
              </mc:Choice>
              <mc:Fallback>
                <p:oleObj name="Equation" r:id="rId3" imgW="3060700" imgH="1930400" progId="Equation.DSMT4">
                  <p:embed/>
                  <p:pic>
                    <p:nvPicPr>
                      <p:cNvPr id="0" name="Picture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1021" y="2161326"/>
                        <a:ext cx="3063875" cy="193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63688" y="529516"/>
            <a:ext cx="4512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2060"/>
                </a:solidFill>
              </a:rPr>
              <a:t>任意的</a:t>
            </a:r>
            <a:r>
              <a:rPr lang="zh-CN" altLang="zh-CN" sz="2800" b="1" dirty="0">
                <a:solidFill>
                  <a:srgbClr val="FF0000"/>
                </a:solidFill>
              </a:rPr>
              <a:t>具体的行列式</a:t>
            </a:r>
            <a:r>
              <a:rPr lang="zh-CN" altLang="zh-CN" sz="2800" b="1" dirty="0">
                <a:solidFill>
                  <a:srgbClr val="002060"/>
                </a:solidFill>
              </a:rPr>
              <a:t>的计算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15816" y="1124744"/>
            <a:ext cx="424847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利用行列式</a:t>
            </a:r>
            <a:r>
              <a:rPr lang="zh-CN" altLang="zh-CN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性质</a:t>
            </a:r>
            <a:r>
              <a:rPr lang="en-US" altLang="zh-CN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行列式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按</a:t>
            </a:r>
            <a:r>
              <a:rPr lang="zh-CN" altLang="zh-CN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行展开</a:t>
            </a:r>
            <a:r>
              <a:rPr lang="zh-CN" altLang="zh-CN" sz="2600" b="1" dirty="0">
                <a:latin typeface="Times New Roman" pitchFamily="18" charset="0"/>
                <a:cs typeface="Times New Roman" pitchFamily="18" charset="0"/>
              </a:rPr>
              <a:t>定理把行列式</a:t>
            </a:r>
            <a:r>
              <a:rPr lang="zh-CN" altLang="zh-CN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降阶</a:t>
            </a:r>
            <a:endParaRPr lang="zh-CN" altLang="en-US" sz="2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虚尾箭头 13"/>
          <p:cNvSpPr/>
          <p:nvPr/>
        </p:nvSpPr>
        <p:spPr>
          <a:xfrm>
            <a:off x="1259632" y="1235969"/>
            <a:ext cx="1584176" cy="608855"/>
          </a:xfrm>
          <a:prstGeom prst="striped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云形标注 18"/>
          <p:cNvSpPr/>
          <p:nvPr/>
        </p:nvSpPr>
        <p:spPr>
          <a:xfrm>
            <a:off x="5040052" y="2052793"/>
            <a:ext cx="3132348" cy="1751197"/>
          </a:xfrm>
          <a:prstGeom prst="cloudCallout">
            <a:avLst>
              <a:gd name="adj1" fmla="val -102523"/>
              <a:gd name="adj2" fmla="val 14916"/>
            </a:avLst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保留 </a:t>
            </a:r>
            <a:r>
              <a:rPr lang="en-US" altLang="zh-CN" sz="2400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400" b="1" baseline="-250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33 </a:t>
            </a:r>
            <a:r>
              <a:rPr lang="en-US" altLang="zh-CN" sz="2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将第</a:t>
            </a:r>
            <a:r>
              <a:rPr lang="en-US" altLang="zh-CN" sz="2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行其余元素变为</a:t>
            </a: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零，按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第三行展开</a:t>
            </a:r>
          </a:p>
        </p:txBody>
      </p:sp>
      <p:sp>
        <p:nvSpPr>
          <p:cNvPr id="22" name="矩形 21"/>
          <p:cNvSpPr/>
          <p:nvPr/>
        </p:nvSpPr>
        <p:spPr>
          <a:xfrm>
            <a:off x="611560" y="457508"/>
            <a:ext cx="1103214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题型</a:t>
            </a:r>
            <a:r>
              <a:rPr lang="en-US" altLang="zh-CN" sz="2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zh-CN" altLang="en-US" sz="2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14348" cy="5412804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二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典型例题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474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/>
      <p:bldP spid="14" grpId="0" animBg="1"/>
      <p:bldP spid="19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5958333" y="2875044"/>
            <a:ext cx="557883" cy="55788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4824028" y="3432928"/>
            <a:ext cx="1134305" cy="95197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3491302" y="2875044"/>
            <a:ext cx="2467031" cy="1510633"/>
            <a:chOff x="-705324" y="3604522"/>
            <a:chExt cx="2467031" cy="1510633"/>
          </a:xfrm>
        </p:grpSpPr>
        <p:cxnSp>
          <p:nvCxnSpPr>
            <p:cNvPr id="29" name="直接连接符 28"/>
            <p:cNvCxnSpPr>
              <a:stCxn id="32" idx="6"/>
              <a:endCxn id="33" idx="1"/>
            </p:cNvCxnSpPr>
            <p:nvPr/>
          </p:nvCxnSpPr>
          <p:spPr>
            <a:xfrm>
              <a:off x="-160366" y="3841933"/>
              <a:ext cx="585605" cy="42612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>
              <a:stCxn id="31" idx="6"/>
              <a:endCxn id="33" idx="1"/>
            </p:cNvCxnSpPr>
            <p:nvPr/>
          </p:nvCxnSpPr>
          <p:spPr>
            <a:xfrm flipV="1">
              <a:off x="-160944" y="4268056"/>
              <a:ext cx="586183" cy="609689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/>
            <p:cNvSpPr/>
            <p:nvPr/>
          </p:nvSpPr>
          <p:spPr>
            <a:xfrm>
              <a:off x="-705324" y="4640334"/>
              <a:ext cx="544380" cy="474821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-704746" y="3604522"/>
              <a:ext cx="544380" cy="474821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425239" y="3908016"/>
              <a:ext cx="1336468" cy="72008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tx2"/>
                  </a:solidFill>
                </a:rPr>
                <a:t>找到特殊值</a:t>
              </a:r>
              <a:endParaRPr lang="zh-CN" altLang="en-US" sz="2400" b="1" dirty="0">
                <a:solidFill>
                  <a:schemeClr val="tx2"/>
                </a:solidFill>
              </a:endParaRPr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5868144" y="1700808"/>
            <a:ext cx="2448272" cy="50405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930345"/>
              </p:ext>
            </p:extLst>
          </p:nvPr>
        </p:nvGraphicFramePr>
        <p:xfrm>
          <a:off x="755650" y="4574257"/>
          <a:ext cx="5111750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88" name="Equation" r:id="rId3" imgW="5105400" imgH="939800" progId="Equation.DSMT4">
                  <p:embed/>
                </p:oleObj>
              </mc:Choice>
              <mc:Fallback>
                <p:oleObj name="Equation" r:id="rId3" imgW="5105400" imgH="939800" progId="Equation.DSMT4">
                  <p:embed/>
                  <p:pic>
                    <p:nvPicPr>
                      <p:cNvPr id="0" name="Picture 2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4574257"/>
                        <a:ext cx="5111750" cy="942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614251"/>
              </p:ext>
            </p:extLst>
          </p:nvPr>
        </p:nvGraphicFramePr>
        <p:xfrm>
          <a:off x="755576" y="2924944"/>
          <a:ext cx="3243262" cy="1452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89" name="Equation" r:id="rId5" imgW="3238500" imgH="1447800" progId="Equation.DSMT4">
                  <p:embed/>
                </p:oleObj>
              </mc:Choice>
              <mc:Fallback>
                <p:oleObj name="Equation" r:id="rId5" imgW="3238500" imgH="1447800" progId="Equation.DSMT4">
                  <p:embed/>
                  <p:pic>
                    <p:nvPicPr>
                      <p:cNvPr id="0" name="Picture 2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2924944"/>
                        <a:ext cx="3243262" cy="1452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423875"/>
              </p:ext>
            </p:extLst>
          </p:nvPr>
        </p:nvGraphicFramePr>
        <p:xfrm>
          <a:off x="3708400" y="765175"/>
          <a:ext cx="4641850" cy="193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90" name="Equation" r:id="rId7" imgW="4635500" imgH="1930400" progId="Equation.DSMT4">
                  <p:embed/>
                </p:oleObj>
              </mc:Choice>
              <mc:Fallback>
                <p:oleObj name="Equation" r:id="rId7" imgW="4635500" imgH="1930400" progId="Equation.DSMT4">
                  <p:embed/>
                  <p:pic>
                    <p:nvPicPr>
                      <p:cNvPr id="0" name="Picture 2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765175"/>
                        <a:ext cx="4641850" cy="193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2861599"/>
              </p:ext>
            </p:extLst>
          </p:nvPr>
        </p:nvGraphicFramePr>
        <p:xfrm>
          <a:off x="468313" y="765175"/>
          <a:ext cx="3063875" cy="193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91" name="Equation" r:id="rId9" imgW="3060700" imgH="1930400" progId="Equation.DSMT4">
                  <p:embed/>
                </p:oleObj>
              </mc:Choice>
              <mc:Fallback>
                <p:oleObj name="Equation" r:id="rId9" imgW="3060700" imgH="1930400" progId="Equation.DSMT4">
                  <p:embed/>
                  <p:pic>
                    <p:nvPicPr>
                      <p:cNvPr id="0" name="Picture 2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765175"/>
                        <a:ext cx="3063875" cy="193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云形标注 10"/>
          <p:cNvSpPr/>
          <p:nvPr/>
        </p:nvSpPr>
        <p:spPr>
          <a:xfrm>
            <a:off x="4139952" y="476672"/>
            <a:ext cx="1368152" cy="504056"/>
          </a:xfrm>
          <a:prstGeom prst="cloudCallout">
            <a:avLst>
              <a:gd name="adj1" fmla="val -30519"/>
              <a:gd name="adj2" fmla="val 136116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性质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zh-CN" altLang="en-US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3563888" y="188640"/>
            <a:ext cx="2088232" cy="1080120"/>
          </a:xfrm>
          <a:prstGeom prst="cloudCallout">
            <a:avLst>
              <a:gd name="adj1" fmla="val 60030"/>
              <a:gd name="adj2" fmla="val 90019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特殊形式，按行展开，降阶</a:t>
            </a:r>
            <a:endParaRPr lang="zh-CN" altLang="en-US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3944503"/>
              </p:ext>
            </p:extLst>
          </p:nvPr>
        </p:nvGraphicFramePr>
        <p:xfrm>
          <a:off x="3995936" y="2924944"/>
          <a:ext cx="2428875" cy="1452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092" name="Equation" r:id="rId11" imgW="2425700" imgH="1447800" progId="Equation.DSMT4">
                  <p:embed/>
                </p:oleObj>
              </mc:Choice>
              <mc:Fallback>
                <p:oleObj name="Equation" r:id="rId11" imgW="2425700" imgH="1447800" progId="Equation.DSMT4">
                  <p:embed/>
                  <p:pic>
                    <p:nvPicPr>
                      <p:cNvPr id="0" name="Picture 2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936" y="2924944"/>
                        <a:ext cx="2428875" cy="1452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标题 1"/>
          <p:cNvSpPr txBox="1">
            <a:spLocks/>
          </p:cNvSpPr>
          <p:nvPr/>
        </p:nvSpPr>
        <p:spPr>
          <a:xfrm>
            <a:off x="179512" y="6139084"/>
            <a:ext cx="77724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14348" cy="5412804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二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典型例题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222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16" grpId="0" animBg="1"/>
      <p:bldP spid="11" grpId="0" animBg="1"/>
      <p:bldP spid="11" grpId="1" animBg="1"/>
      <p:bldP spid="25" grpId="0" animBg="1"/>
      <p:bldP spid="2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5220073" y="3489952"/>
            <a:ext cx="936104" cy="55788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156177" y="4047837"/>
            <a:ext cx="2021552" cy="95197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3795754" y="1370003"/>
            <a:ext cx="2565326" cy="1002452"/>
            <a:chOff x="-1488098" y="3503014"/>
            <a:chExt cx="2565326" cy="1002452"/>
          </a:xfrm>
        </p:grpSpPr>
        <p:cxnSp>
          <p:nvCxnSpPr>
            <p:cNvPr id="34" name="直接连接符 33"/>
            <p:cNvCxnSpPr>
              <a:stCxn id="37" idx="6"/>
              <a:endCxn id="38" idx="1"/>
            </p:cNvCxnSpPr>
            <p:nvPr/>
          </p:nvCxnSpPr>
          <p:spPr>
            <a:xfrm>
              <a:off x="-943718" y="3740425"/>
              <a:ext cx="684478" cy="263815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36" idx="6"/>
              <a:endCxn id="38" idx="1"/>
            </p:cNvCxnSpPr>
            <p:nvPr/>
          </p:nvCxnSpPr>
          <p:spPr>
            <a:xfrm flipV="1">
              <a:off x="-943718" y="4004240"/>
              <a:ext cx="684478" cy="263816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-1488098" y="4030645"/>
              <a:ext cx="544380" cy="474821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-1488098" y="3503014"/>
              <a:ext cx="544380" cy="474821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-259240" y="3644200"/>
              <a:ext cx="1336468" cy="72008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tx2"/>
                  </a:solidFill>
                </a:rPr>
                <a:t>找到特殊值</a:t>
              </a:r>
              <a:endParaRPr lang="zh-CN" altLang="en-US" sz="24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92360" y="2427921"/>
            <a:ext cx="2983496" cy="1649151"/>
            <a:chOff x="-4079614" y="3262434"/>
            <a:chExt cx="2983496" cy="1649151"/>
          </a:xfrm>
        </p:grpSpPr>
        <p:cxnSp>
          <p:nvCxnSpPr>
            <p:cNvPr id="44" name="直接连接符 43"/>
            <p:cNvCxnSpPr>
              <a:stCxn id="47" idx="0"/>
              <a:endCxn id="48" idx="2"/>
            </p:cNvCxnSpPr>
            <p:nvPr/>
          </p:nvCxnSpPr>
          <p:spPr>
            <a:xfrm flipH="1" flipV="1">
              <a:off x="-3411380" y="3982514"/>
              <a:ext cx="875102" cy="454250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46" idx="0"/>
              <a:endCxn id="48" idx="2"/>
            </p:cNvCxnSpPr>
            <p:nvPr/>
          </p:nvCxnSpPr>
          <p:spPr>
            <a:xfrm flipH="1" flipV="1">
              <a:off x="-3411380" y="3982514"/>
              <a:ext cx="1909402" cy="425015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椭圆 45"/>
            <p:cNvSpPr/>
            <p:nvPr/>
          </p:nvSpPr>
          <p:spPr>
            <a:xfrm>
              <a:off x="-1907839" y="4407529"/>
              <a:ext cx="811721" cy="474821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-2968326" y="4436764"/>
              <a:ext cx="864096" cy="474821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-4079614" y="3262434"/>
              <a:ext cx="1336468" cy="72008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tx2"/>
                  </a:solidFill>
                </a:rPr>
                <a:t>找到特殊值</a:t>
              </a:r>
              <a:endParaRPr lang="zh-CN" altLang="en-US" sz="2400" b="1" dirty="0">
                <a:solidFill>
                  <a:schemeClr val="tx2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4351122"/>
              </p:ext>
            </p:extLst>
          </p:nvPr>
        </p:nvGraphicFramePr>
        <p:xfrm>
          <a:off x="971600" y="1419454"/>
          <a:ext cx="3497263" cy="145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39" name="Equation" r:id="rId3" imgW="3505200" imgH="1447800" progId="Equation.DSMT4">
                  <p:embed/>
                </p:oleObj>
              </mc:Choice>
              <mc:Fallback>
                <p:oleObj name="Equation" r:id="rId3" imgW="3505200" imgH="1447800" progId="Equation.DSMT4">
                  <p:embed/>
                  <p:pic>
                    <p:nvPicPr>
                      <p:cNvPr id="0" name="Picture 2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419454"/>
                        <a:ext cx="3497263" cy="1454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2768721"/>
              </p:ext>
            </p:extLst>
          </p:nvPr>
        </p:nvGraphicFramePr>
        <p:xfrm>
          <a:off x="694631" y="3573463"/>
          <a:ext cx="3589337" cy="145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40" name="Equation" r:id="rId5" imgW="3593880" imgH="1447560" progId="Equation.DSMT4">
                  <p:embed/>
                </p:oleObj>
              </mc:Choice>
              <mc:Fallback>
                <p:oleObj name="Equation" r:id="rId5" imgW="3593880" imgH="1447560" progId="Equation.DSMT4">
                  <p:embed/>
                  <p:pic>
                    <p:nvPicPr>
                      <p:cNvPr id="0" name="Picture 2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631" y="3573463"/>
                        <a:ext cx="3589337" cy="1454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3007822"/>
              </p:ext>
            </p:extLst>
          </p:nvPr>
        </p:nvGraphicFramePr>
        <p:xfrm>
          <a:off x="4356330" y="3573016"/>
          <a:ext cx="3822700" cy="145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41" name="Equation" r:id="rId7" imgW="3822700" imgH="1447800" progId="Equation.DSMT4">
                  <p:embed/>
                </p:oleObj>
              </mc:Choice>
              <mc:Fallback>
                <p:oleObj name="Equation" r:id="rId7" imgW="3822700" imgH="1447800" progId="Equation.DSMT4">
                  <p:embed/>
                  <p:pic>
                    <p:nvPicPr>
                      <p:cNvPr id="0" name="Picture 2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330" y="3573016"/>
                        <a:ext cx="3822700" cy="1454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271591"/>
              </p:ext>
            </p:extLst>
          </p:nvPr>
        </p:nvGraphicFramePr>
        <p:xfrm>
          <a:off x="611560" y="5229200"/>
          <a:ext cx="37655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42" name="Equation" r:id="rId9" imgW="3771900" imgH="431800" progId="Equation.DSMT4">
                  <p:embed/>
                </p:oleObj>
              </mc:Choice>
              <mc:Fallback>
                <p:oleObj name="Equation" r:id="rId9" imgW="3771900" imgH="431800" progId="Equation.DSMT4">
                  <p:embed/>
                  <p:pic>
                    <p:nvPicPr>
                      <p:cNvPr id="0" name="Picture 2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5229200"/>
                        <a:ext cx="376555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矩形 26"/>
          <p:cNvSpPr/>
          <p:nvPr/>
        </p:nvSpPr>
        <p:spPr>
          <a:xfrm>
            <a:off x="755576" y="116632"/>
            <a:ext cx="7200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例题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  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利用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行列式性质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和行列式</a:t>
            </a:r>
            <a:r>
              <a:rPr lang="zh-CN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按行展开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定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理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把行列式</a:t>
            </a:r>
            <a:r>
              <a:rPr lang="zh-CN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降阶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8" name="组合 23"/>
          <p:cNvGrpSpPr/>
          <p:nvPr/>
        </p:nvGrpSpPr>
        <p:grpSpPr>
          <a:xfrm>
            <a:off x="5722918" y="1218645"/>
            <a:ext cx="2636702" cy="1480314"/>
            <a:chOff x="5724128" y="980728"/>
            <a:chExt cx="2636702" cy="1480314"/>
          </a:xfrm>
        </p:grpSpPr>
        <p:sp>
          <p:nvSpPr>
            <p:cNvPr id="29" name="椭圆形标注 28"/>
            <p:cNvSpPr/>
            <p:nvPr/>
          </p:nvSpPr>
          <p:spPr>
            <a:xfrm>
              <a:off x="5724128" y="980728"/>
              <a:ext cx="2636702" cy="1480314"/>
            </a:xfrm>
            <a:prstGeom prst="wedgeEllipseCallout">
              <a:avLst>
                <a:gd name="adj1" fmla="val -58265"/>
                <a:gd name="adj2" fmla="val -90424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30" name="矩形 29"/>
            <p:cNvSpPr/>
            <p:nvPr/>
          </p:nvSpPr>
          <p:spPr>
            <a:xfrm>
              <a:off x="5906018" y="1221343"/>
              <a:ext cx="227292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000" b="1" dirty="0"/>
                <a:t>这是第五章求解</a:t>
              </a:r>
              <a:r>
                <a:rPr lang="zh-CN" altLang="zh-CN" sz="2000" b="1" dirty="0">
                  <a:solidFill>
                    <a:srgbClr val="FF0000"/>
                  </a:solidFill>
                </a:rPr>
                <a:t>矩阵特征值</a:t>
              </a:r>
              <a:r>
                <a:rPr lang="zh-CN" altLang="zh-CN" sz="2000" b="1" dirty="0"/>
                <a:t>时的主要题型，要</a:t>
              </a:r>
              <a:r>
                <a:rPr lang="zh-CN" altLang="zh-CN" sz="2000" b="1" u="sng" dirty="0"/>
                <a:t>熟练掌握</a:t>
              </a:r>
              <a:endParaRPr lang="zh-CN" altLang="en-US" sz="2000" b="1" u="sng" dirty="0"/>
            </a:p>
          </p:txBody>
        </p:sp>
      </p:grpSp>
      <p:sp>
        <p:nvSpPr>
          <p:cNvPr id="32" name="五角星 31"/>
          <p:cNvSpPr/>
          <p:nvPr/>
        </p:nvSpPr>
        <p:spPr>
          <a:xfrm>
            <a:off x="292360" y="183306"/>
            <a:ext cx="400839" cy="369332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14348" cy="5412804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二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典型例题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5364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3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27" grpId="0" uiExpand="1" build="p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前凸带形 8"/>
          <p:cNvSpPr/>
          <p:nvPr/>
        </p:nvSpPr>
        <p:spPr>
          <a:xfrm>
            <a:off x="5796136" y="0"/>
            <a:ext cx="2473283" cy="945930"/>
          </a:xfrm>
          <a:prstGeom prst="ribbon">
            <a:avLst>
              <a:gd name="adj1" fmla="val 33333"/>
              <a:gd name="adj2" fmla="val 45071"/>
            </a:avLst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accent5">
                    <a:lumMod val="50000"/>
                  </a:schemeClr>
                </a:solidFill>
              </a:rPr>
              <a:t>P21   4  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7544" y="313492"/>
            <a:ext cx="66247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练习  计算下列各行列式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433666"/>
              </p:ext>
            </p:extLst>
          </p:nvPr>
        </p:nvGraphicFramePr>
        <p:xfrm>
          <a:off x="971600" y="1132210"/>
          <a:ext cx="1881187" cy="193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206" name="Equation" r:id="rId3" imgW="1879600" imgH="1930400" progId="Equation.DSMT4">
                  <p:embed/>
                </p:oleObj>
              </mc:Choice>
              <mc:Fallback>
                <p:oleObj name="Equation" r:id="rId3" imgW="1879600" imgH="1930400" progId="Equation.DSMT4">
                  <p:embed/>
                  <p:pic>
                    <p:nvPicPr>
                      <p:cNvPr id="0" name="Picture 3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132210"/>
                        <a:ext cx="1881187" cy="193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4852178"/>
              </p:ext>
            </p:extLst>
          </p:nvPr>
        </p:nvGraphicFramePr>
        <p:xfrm>
          <a:off x="971600" y="3416598"/>
          <a:ext cx="2363787" cy="145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207" name="Equation" r:id="rId5" imgW="2362200" imgH="1447800" progId="Equation.DSMT4">
                  <p:embed/>
                </p:oleObj>
              </mc:Choice>
              <mc:Fallback>
                <p:oleObj name="Equation" r:id="rId5" imgW="2362200" imgH="1447800" progId="Equation.DSMT4">
                  <p:embed/>
                  <p:pic>
                    <p:nvPicPr>
                      <p:cNvPr id="0" name="Picture 3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3416598"/>
                        <a:ext cx="2363787" cy="1452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9601882"/>
              </p:ext>
            </p:extLst>
          </p:nvPr>
        </p:nvGraphicFramePr>
        <p:xfrm>
          <a:off x="4716016" y="1132210"/>
          <a:ext cx="1906588" cy="193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208" name="Equation" r:id="rId7" imgW="1905000" imgH="1930400" progId="Equation.DSMT4">
                  <p:embed/>
                </p:oleObj>
              </mc:Choice>
              <mc:Fallback>
                <p:oleObj name="Equation" r:id="rId7" imgW="1905000" imgH="1930400" progId="Equation.DSMT4">
                  <p:embed/>
                  <p:pic>
                    <p:nvPicPr>
                      <p:cNvPr id="0" name="Picture 3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1132210"/>
                        <a:ext cx="1906588" cy="193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9751881"/>
              </p:ext>
            </p:extLst>
          </p:nvPr>
        </p:nvGraphicFramePr>
        <p:xfrm>
          <a:off x="4716016" y="3364458"/>
          <a:ext cx="2287588" cy="193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209" name="Equation" r:id="rId9" imgW="2286000" imgH="1930400" progId="Equation.DSMT4">
                  <p:embed/>
                </p:oleObj>
              </mc:Choice>
              <mc:Fallback>
                <p:oleObj name="Equation" r:id="rId9" imgW="2286000" imgH="1930400" progId="Equation.DSMT4">
                  <p:embed/>
                  <p:pic>
                    <p:nvPicPr>
                      <p:cNvPr id="0" name="Picture 3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3364458"/>
                        <a:ext cx="2287588" cy="193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1043608" y="1089946"/>
            <a:ext cx="504056" cy="6108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88024" y="1089946"/>
            <a:ext cx="504056" cy="6108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9351642"/>
              </p:ext>
            </p:extLst>
          </p:nvPr>
        </p:nvGraphicFramePr>
        <p:xfrm>
          <a:off x="1043608" y="3429000"/>
          <a:ext cx="1169988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210" name="Equation" r:id="rId11" imgW="1167893" imgH="355446" progId="Equation.DSMT4">
                  <p:embed/>
                </p:oleObj>
              </mc:Choice>
              <mc:Fallback>
                <p:oleObj name="Equation" r:id="rId11" imgW="1167893" imgH="355446" progId="Equation.DSMT4">
                  <p:embed/>
                  <p:pic>
                    <p:nvPicPr>
                      <p:cNvPr id="0" name="Picture 3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3429000"/>
                        <a:ext cx="1169988" cy="357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3019623"/>
              </p:ext>
            </p:extLst>
          </p:nvPr>
        </p:nvGraphicFramePr>
        <p:xfrm>
          <a:off x="4821696" y="3429000"/>
          <a:ext cx="3128962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211" name="Equation" r:id="rId13" imgW="3124200" imgH="292100" progId="Equation.DSMT4">
                  <p:embed/>
                </p:oleObj>
              </mc:Choice>
              <mc:Fallback>
                <p:oleObj name="Equation" r:id="rId13" imgW="3124200" imgH="292100" progId="Equation.DSMT4">
                  <p:embed/>
                  <p:pic>
                    <p:nvPicPr>
                      <p:cNvPr id="0" name="Picture 3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1696" y="3429000"/>
                        <a:ext cx="3128962" cy="293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矩形 20"/>
          <p:cNvSpPr/>
          <p:nvPr/>
        </p:nvSpPr>
        <p:spPr>
          <a:xfrm>
            <a:off x="4067944" y="1089946"/>
            <a:ext cx="504056" cy="6108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5536" y="1089946"/>
            <a:ext cx="504056" cy="6108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067944" y="3297807"/>
            <a:ext cx="504056" cy="6108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5536" y="3284984"/>
            <a:ext cx="504056" cy="6108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14348" cy="5412804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二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典型例题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994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uiExpand="1" build="p"/>
      <p:bldP spid="16" grpId="0"/>
      <p:bldP spid="17" grpId="0"/>
      <p:bldP spid="21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8040519"/>
              </p:ext>
            </p:extLst>
          </p:nvPr>
        </p:nvGraphicFramePr>
        <p:xfrm>
          <a:off x="2411760" y="1273944"/>
          <a:ext cx="3403600" cy="165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50" name="Equation" r:id="rId3" imgW="3403600" imgH="1651000" progId="Equation.DSMT4">
                  <p:embed/>
                </p:oleObj>
              </mc:Choice>
              <mc:Fallback>
                <p:oleObj name="Equation" r:id="rId3" imgW="3403600" imgH="1651000" progId="Equation.DSMT4">
                  <p:embed/>
                  <p:pic>
                    <p:nvPicPr>
                      <p:cNvPr id="0" name="Picture 2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1273944"/>
                        <a:ext cx="3403600" cy="165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1835696" y="476672"/>
            <a:ext cx="5594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</a:rPr>
              <a:t>行列式每行（列）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元素之和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都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相等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7544" y="1412776"/>
            <a:ext cx="192406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例题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计算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zh-CN" sz="2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057429"/>
              </p:ext>
            </p:extLst>
          </p:nvPr>
        </p:nvGraphicFramePr>
        <p:xfrm>
          <a:off x="611560" y="3068960"/>
          <a:ext cx="6024563" cy="198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51" name="Equation" r:id="rId5" imgW="6019800" imgH="1981200" progId="Equation.DSMT4">
                  <p:embed/>
                </p:oleObj>
              </mc:Choice>
              <mc:Fallback>
                <p:oleObj name="Equation" r:id="rId5" imgW="6019800" imgH="1981200" progId="Equation.DSMT4">
                  <p:embed/>
                  <p:pic>
                    <p:nvPicPr>
                      <p:cNvPr id="0" name="Picture 2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068960"/>
                        <a:ext cx="6024563" cy="1985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椭圆 18"/>
          <p:cNvSpPr/>
          <p:nvPr/>
        </p:nvSpPr>
        <p:spPr>
          <a:xfrm>
            <a:off x="3059832" y="1196752"/>
            <a:ext cx="576064" cy="17090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870446" y="1231179"/>
            <a:ext cx="576064" cy="17090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148064" y="1253188"/>
            <a:ext cx="576064" cy="17090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22" name="云形标注 21"/>
          <p:cNvSpPr/>
          <p:nvPr/>
        </p:nvSpPr>
        <p:spPr>
          <a:xfrm>
            <a:off x="6036439" y="1027582"/>
            <a:ext cx="1892885" cy="1080120"/>
          </a:xfrm>
          <a:prstGeom prst="cloudCallout">
            <a:avLst>
              <a:gd name="adj1" fmla="val -65747"/>
              <a:gd name="adj2" fmla="val 34281"/>
            </a:avLst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noFill/>
              </a:rPr>
              <a:t>每列元素和相等</a:t>
            </a:r>
            <a:endParaRPr lang="zh-CN" altLang="en-US" sz="2000" dirty="0">
              <a:ln>
                <a:solidFill>
                  <a:schemeClr val="accent1">
                    <a:lumMod val="75000"/>
                  </a:schemeClr>
                </a:solidFill>
              </a:ln>
              <a:noFill/>
            </a:endParaRPr>
          </a:p>
        </p:txBody>
      </p:sp>
      <p:sp>
        <p:nvSpPr>
          <p:cNvPr id="23" name="云形标注 22"/>
          <p:cNvSpPr/>
          <p:nvPr/>
        </p:nvSpPr>
        <p:spPr>
          <a:xfrm>
            <a:off x="6156176" y="2107702"/>
            <a:ext cx="1892885" cy="1080120"/>
          </a:xfrm>
          <a:prstGeom prst="cloudCallout">
            <a:avLst>
              <a:gd name="adj1" fmla="val -70281"/>
              <a:gd name="adj2" fmla="val -30161"/>
            </a:avLst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noFill/>
              </a:rPr>
              <a:t>通通加到第一行</a:t>
            </a:r>
            <a:endParaRPr lang="zh-CN" altLang="en-US" sz="2000" dirty="0">
              <a:ln>
                <a:solidFill>
                  <a:schemeClr val="accent1">
                    <a:lumMod val="75000"/>
                  </a:schemeClr>
                </a:solidFill>
              </a:ln>
              <a:noFill/>
            </a:endParaRPr>
          </a:p>
        </p:txBody>
      </p:sp>
      <p:sp>
        <p:nvSpPr>
          <p:cNvPr id="24" name="云形标注 23"/>
          <p:cNvSpPr/>
          <p:nvPr/>
        </p:nvSpPr>
        <p:spPr>
          <a:xfrm>
            <a:off x="6588224" y="3711242"/>
            <a:ext cx="1872208" cy="1373942"/>
          </a:xfrm>
          <a:prstGeom prst="cloudCallout">
            <a:avLst>
              <a:gd name="adj1" fmla="val -48107"/>
              <a:gd name="adj2" fmla="val -68073"/>
            </a:avLst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noFill/>
              </a:rPr>
              <a:t>提出公因子，第一行可化为全</a:t>
            </a:r>
            <a:r>
              <a:rPr lang="en-US" altLang="zh-CN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noFill/>
              </a:rPr>
              <a:t>1</a:t>
            </a:r>
            <a:endParaRPr lang="zh-CN" altLang="en-US" sz="2000" dirty="0">
              <a:ln>
                <a:solidFill>
                  <a:schemeClr val="accent1">
                    <a:lumMod val="75000"/>
                  </a:schemeClr>
                </a:solidFill>
              </a:ln>
              <a:noFill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1560" y="457508"/>
            <a:ext cx="1103214" cy="5232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题型</a:t>
            </a:r>
            <a:r>
              <a:rPr lang="en-US" altLang="zh-CN" sz="2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zh-CN" altLang="en-US" sz="2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6" name="对象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88790"/>
              </p:ext>
            </p:extLst>
          </p:nvPr>
        </p:nvGraphicFramePr>
        <p:xfrm>
          <a:off x="107504" y="3187700"/>
          <a:ext cx="4338638" cy="165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52" name="Equation" r:id="rId7" imgW="4343400" imgH="1651000" progId="Equation.DSMT4">
                  <p:embed/>
                </p:oleObj>
              </mc:Choice>
              <mc:Fallback>
                <p:oleObj name="Equation" r:id="rId7" imgW="4343400" imgH="1651000" progId="Equation.DSMT4">
                  <p:embed/>
                  <p:pic>
                    <p:nvPicPr>
                      <p:cNvPr id="0" name="Picture 2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3187700"/>
                        <a:ext cx="4338638" cy="165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9044471"/>
              </p:ext>
            </p:extLst>
          </p:nvPr>
        </p:nvGraphicFramePr>
        <p:xfrm>
          <a:off x="4355976" y="3187700"/>
          <a:ext cx="3962400" cy="165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53" name="Equation" r:id="rId9" imgW="3962400" imgH="1651000" progId="Equation.DSMT4">
                  <p:embed/>
                </p:oleObj>
              </mc:Choice>
              <mc:Fallback>
                <p:oleObj name="Equation" r:id="rId9" imgW="3962400" imgH="1651000" progId="Equation.DSMT4">
                  <p:embed/>
                  <p:pic>
                    <p:nvPicPr>
                      <p:cNvPr id="0" name="Picture 2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3187700"/>
                        <a:ext cx="3962400" cy="165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直角三角形 27"/>
          <p:cNvSpPr/>
          <p:nvPr/>
        </p:nvSpPr>
        <p:spPr>
          <a:xfrm>
            <a:off x="6516216" y="3573016"/>
            <a:ext cx="1532845" cy="1224136"/>
          </a:xfrm>
          <a:prstGeom prst="rtTriangl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zh-CN" altLang="en-US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云形标注 28"/>
          <p:cNvSpPr/>
          <p:nvPr/>
        </p:nvSpPr>
        <p:spPr>
          <a:xfrm>
            <a:off x="6156176" y="5229200"/>
            <a:ext cx="1559294" cy="576064"/>
          </a:xfrm>
          <a:prstGeom prst="cloudCallout">
            <a:avLst>
              <a:gd name="adj1" fmla="val -13004"/>
              <a:gd name="adj2" fmla="val -125064"/>
            </a:avLst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n>
                  <a:solidFill>
                    <a:schemeClr val="accent1">
                      <a:lumMod val="75000"/>
                    </a:schemeClr>
                  </a:solidFill>
                </a:ln>
                <a:noFill/>
              </a:rPr>
              <a:t>上</a:t>
            </a:r>
            <a:r>
              <a:rPr lang="zh-CN" altLang="en-US" sz="20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noFill/>
              </a:rPr>
              <a:t>三角</a:t>
            </a:r>
            <a:endParaRPr lang="zh-CN" altLang="en-US" sz="2000" dirty="0">
              <a:ln>
                <a:solidFill>
                  <a:schemeClr val="accent1">
                    <a:lumMod val="75000"/>
                  </a:schemeClr>
                </a:solidFill>
              </a:ln>
              <a:noFill/>
            </a:endParaRPr>
          </a:p>
        </p:txBody>
      </p:sp>
      <p:graphicFrame>
        <p:nvGraphicFramePr>
          <p:cNvPr id="30" name="对象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3846440"/>
              </p:ext>
            </p:extLst>
          </p:nvPr>
        </p:nvGraphicFramePr>
        <p:xfrm>
          <a:off x="107504" y="5209728"/>
          <a:ext cx="21844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54" name="Equation" r:id="rId11" imgW="2184400" imgH="673100" progId="Equation.DSMT4">
                  <p:embed/>
                </p:oleObj>
              </mc:Choice>
              <mc:Fallback>
                <p:oleObj name="Equation" r:id="rId11" imgW="2184400" imgH="673100" progId="Equation.DSMT4">
                  <p:embed/>
                  <p:pic>
                    <p:nvPicPr>
                      <p:cNvPr id="0" name="Picture 2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5209728"/>
                        <a:ext cx="2184400" cy="66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14348" cy="5412804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二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典型例题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3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6450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4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4" grpId="1" animBg="1"/>
      <p:bldP spid="25" grpId="0" animBg="1"/>
      <p:bldP spid="28" grpId="0" animBg="1"/>
      <p:bldP spid="29" grpId="0" animBg="1"/>
      <p:bldP spid="2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139084"/>
            <a:ext cx="7772400" cy="576064"/>
          </a:xfrm>
        </p:spPr>
        <p:txBody>
          <a:bodyPr/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1.2 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行列式按行展开定理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58214" y="176436"/>
            <a:ext cx="714348" cy="5412804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二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典型例题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前凸带形 6"/>
          <p:cNvSpPr/>
          <p:nvPr/>
        </p:nvSpPr>
        <p:spPr>
          <a:xfrm>
            <a:off x="5292080" y="0"/>
            <a:ext cx="3049347" cy="945930"/>
          </a:xfrm>
          <a:prstGeom prst="ribbon">
            <a:avLst>
              <a:gd name="adj1" fmla="val 33333"/>
              <a:gd name="adj2" fmla="val 50000"/>
            </a:avLst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accent5">
                    <a:lumMod val="50000"/>
                  </a:schemeClr>
                </a:solidFill>
              </a:rPr>
              <a:t>P22 8(2)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754826"/>
            <a:ext cx="66247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练习  计算下列行列式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940818"/>
              </p:ext>
            </p:extLst>
          </p:nvPr>
        </p:nvGraphicFramePr>
        <p:xfrm>
          <a:off x="1493912" y="1387264"/>
          <a:ext cx="2286000" cy="165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88" name="Equation" r:id="rId3" imgW="2286000" imgH="1651000" progId="Equation.DSMT4">
                  <p:embed/>
                </p:oleObj>
              </mc:Choice>
              <mc:Fallback>
                <p:oleObj name="Equation" r:id="rId3" imgW="2286000" imgH="1651000" progId="Equation.DSMT4">
                  <p:embed/>
                  <p:pic>
                    <p:nvPicPr>
                      <p:cNvPr id="0" name="Picture 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3912" y="1387264"/>
                        <a:ext cx="2286000" cy="165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1907270"/>
              </p:ext>
            </p:extLst>
          </p:nvPr>
        </p:nvGraphicFramePr>
        <p:xfrm>
          <a:off x="1907704" y="3366278"/>
          <a:ext cx="3009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89" name="Equation" r:id="rId5" imgW="3009900" imgH="482600" progId="Equation.DSMT4">
                  <p:embed/>
                </p:oleObj>
              </mc:Choice>
              <mc:Fallback>
                <p:oleObj name="Equation" r:id="rId5" imgW="3009900" imgH="482600" progId="Equation.DSMT4">
                  <p:embed/>
                  <p:pic>
                    <p:nvPicPr>
                      <p:cNvPr id="0" name="Picture 1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3366278"/>
                        <a:ext cx="30099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367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uild="p"/>
    </p:bldLst>
  </p:timing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826</TotalTime>
  <Words>972</Words>
  <Application>Microsoft Office PowerPoint</Application>
  <PresentationFormat>全屏显示(4:3)</PresentationFormat>
  <Paragraphs>249</Paragraphs>
  <Slides>24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主题2</vt:lpstr>
      <vt:lpstr>Equation</vt:lpstr>
      <vt:lpstr>第1章  行列式</vt:lpstr>
      <vt:lpstr>1.2  行列式按行展开定理</vt:lpstr>
      <vt:lpstr>1.2  行列式按行展开定理</vt:lpstr>
      <vt:lpstr>1.2  行列式按行展开定理</vt:lpstr>
      <vt:lpstr> </vt:lpstr>
      <vt:lpstr>1.2  行列式按行展开定理</vt:lpstr>
      <vt:lpstr>1.2  行列式按行展开定理</vt:lpstr>
      <vt:lpstr>1.2  行列式按行展开定理</vt:lpstr>
      <vt:lpstr>1.2  行列式按行展开定理</vt:lpstr>
      <vt:lpstr>1.2  行列式按行展开定理</vt:lpstr>
      <vt:lpstr>1.2  行列式按行展开定理</vt:lpstr>
      <vt:lpstr>1.2  行列式按行展开定理</vt:lpstr>
      <vt:lpstr>1.2  行列式按行展开定理</vt:lpstr>
      <vt:lpstr>1.2  行列式按行展开定理</vt:lpstr>
      <vt:lpstr>1.2  行列式按行展开定理</vt:lpstr>
      <vt:lpstr>1.2  行列式按行展开定理</vt:lpstr>
      <vt:lpstr>1.2  行列式按行展开定理</vt:lpstr>
      <vt:lpstr>1.2  行列式按行展开定理</vt:lpstr>
      <vt:lpstr>1.2  行列式按行展开定理</vt:lpstr>
      <vt:lpstr>1.2  行列式按行展开定理</vt:lpstr>
      <vt:lpstr>1.2  行列式按行展开定理</vt:lpstr>
      <vt:lpstr>1.2  行列式按行展开定理</vt:lpstr>
      <vt:lpstr>1.2  行列式按行展开定理</vt:lpstr>
      <vt:lpstr>1.2  行列式按行展开定理</vt:lpstr>
    </vt:vector>
  </TitlesOfParts>
  <Manager>卢玉贞</Manager>
  <Company>dlyuzhen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卢玉贞</dc:creator>
  <cp:lastModifiedBy>卢玉贞</cp:lastModifiedBy>
  <cp:revision>128</cp:revision>
  <dcterms:created xsi:type="dcterms:W3CDTF">2015-01-05T18:34:44Z</dcterms:created>
  <dcterms:modified xsi:type="dcterms:W3CDTF">2018-02-26T11:15:33Z</dcterms:modified>
  <cp:contentStatus/>
</cp:coreProperties>
</file>