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7" r:id="rId2"/>
    <p:sldId id="296" r:id="rId3"/>
    <p:sldId id="287" r:id="rId4"/>
    <p:sldId id="261" r:id="rId5"/>
    <p:sldId id="294" r:id="rId6"/>
    <p:sldId id="262" r:id="rId7"/>
    <p:sldId id="263" r:id="rId8"/>
    <p:sldId id="264" r:id="rId9"/>
    <p:sldId id="267" r:id="rId10"/>
    <p:sldId id="269" r:id="rId11"/>
    <p:sldId id="270" r:id="rId12"/>
    <p:sldId id="271" r:id="rId13"/>
    <p:sldId id="272" r:id="rId14"/>
    <p:sldId id="273" r:id="rId15"/>
    <p:sldId id="284" r:id="rId16"/>
    <p:sldId id="286" r:id="rId17"/>
    <p:sldId id="297" r:id="rId18"/>
    <p:sldId id="288" r:id="rId19"/>
    <p:sldId id="275" r:id="rId20"/>
    <p:sldId id="276" r:id="rId21"/>
    <p:sldId id="281" r:id="rId22"/>
    <p:sldId id="277" r:id="rId23"/>
    <p:sldId id="278" r:id="rId24"/>
    <p:sldId id="279" r:id="rId25"/>
    <p:sldId id="293" r:id="rId26"/>
    <p:sldId id="291" r:id="rId27"/>
    <p:sldId id="289" r:id="rId28"/>
    <p:sldId id="292" r:id="rId29"/>
    <p:sldId id="290" r:id="rId30"/>
    <p:sldId id="295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84" autoAdjust="0"/>
  </p:normalViewPr>
  <p:slideViewPr>
    <p:cSldViewPr>
      <p:cViewPr varScale="1">
        <p:scale>
          <a:sx n="75" d="100"/>
          <a:sy n="75" d="100"/>
        </p:scale>
        <p:origin x="1425" y="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ECB1DE-4976-41EA-BF4A-BA9625218151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F24F56F-F948-4FAE-A21B-C908CFF0947F}">
      <dgm:prSet/>
      <dgm:spPr/>
      <dgm:t>
        <a:bodyPr/>
        <a:lstStyle/>
        <a:p>
          <a:pPr rtl="0"/>
          <a:r>
            <a:rPr lang="zh-CN" dirty="0"/>
            <a:t>大</a:t>
          </a:r>
        </a:p>
      </dgm:t>
    </dgm:pt>
    <dgm:pt modelId="{6EB2B391-B256-4E95-9585-2F0870E44ACA}" type="parTrans" cxnId="{43D3D3F3-471A-48BF-9BE4-5B6320766276}">
      <dgm:prSet/>
      <dgm:spPr/>
      <dgm:t>
        <a:bodyPr/>
        <a:lstStyle/>
        <a:p>
          <a:endParaRPr lang="zh-CN" altLang="en-US"/>
        </a:p>
      </dgm:t>
    </dgm:pt>
    <dgm:pt modelId="{A69B06CF-6523-4B01-915A-C0C50F407655}" type="sibTrans" cxnId="{43D3D3F3-471A-48BF-9BE4-5B6320766276}">
      <dgm:prSet/>
      <dgm:spPr/>
      <dgm:t>
        <a:bodyPr/>
        <a:lstStyle/>
        <a:p>
          <a:endParaRPr lang="zh-CN" altLang="en-US"/>
        </a:p>
      </dgm:t>
    </dgm:pt>
    <dgm:pt modelId="{61DA2F6A-A3A4-47F6-9631-E32DDDDECDEE}" type="pres">
      <dgm:prSet presAssocID="{45ECB1DE-4976-41EA-BF4A-BA9625218151}" presName="compositeShape" presStyleCnt="0">
        <dgm:presLayoutVars>
          <dgm:chMax val="7"/>
          <dgm:dir/>
          <dgm:resizeHandles val="exact"/>
        </dgm:presLayoutVars>
      </dgm:prSet>
      <dgm:spPr/>
    </dgm:pt>
    <dgm:pt modelId="{04E584C8-CAF4-4F3A-A494-457051CBD1BA}" type="pres">
      <dgm:prSet presAssocID="{EF24F56F-F948-4FAE-A21B-C908CFF0947F}" presName="circ1TxSh" presStyleLbl="vennNode1" presStyleIdx="0" presStyleCnt="1" custScaleX="83619" custScaleY="91188" custLinFactNeighborX="-18362"/>
      <dgm:spPr/>
    </dgm:pt>
  </dgm:ptLst>
  <dgm:cxnLst>
    <dgm:cxn modelId="{A32A6494-E2B3-41E1-A137-01BDC2CD814A}" type="presOf" srcId="{EF24F56F-F948-4FAE-A21B-C908CFF0947F}" destId="{04E584C8-CAF4-4F3A-A494-457051CBD1BA}" srcOrd="0" destOrd="0" presId="urn:microsoft.com/office/officeart/2005/8/layout/venn1"/>
    <dgm:cxn modelId="{92448E96-CAC3-4282-87EF-68B4413C6A83}" type="presOf" srcId="{45ECB1DE-4976-41EA-BF4A-BA9625218151}" destId="{61DA2F6A-A3A4-47F6-9631-E32DDDDECDEE}" srcOrd="0" destOrd="0" presId="urn:microsoft.com/office/officeart/2005/8/layout/venn1"/>
    <dgm:cxn modelId="{43D3D3F3-471A-48BF-9BE4-5B6320766276}" srcId="{45ECB1DE-4976-41EA-BF4A-BA9625218151}" destId="{EF24F56F-F948-4FAE-A21B-C908CFF0947F}" srcOrd="0" destOrd="0" parTransId="{6EB2B391-B256-4E95-9585-2F0870E44ACA}" sibTransId="{A69B06CF-6523-4B01-915A-C0C50F407655}"/>
    <dgm:cxn modelId="{04D864FB-323B-4CFD-AACB-20DC009DDEF8}" type="presParOf" srcId="{61DA2F6A-A3A4-47F6-9631-E32DDDDECDEE}" destId="{04E584C8-CAF4-4F3A-A494-457051CBD1BA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E6CFCA0-C49C-4951-BE4A-2894AF7F0369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1F9EB01-2DBC-4DE3-BF4F-D736561A8F50}">
      <dgm:prSet/>
      <dgm:spPr/>
      <dgm:t>
        <a:bodyPr/>
        <a:lstStyle/>
        <a:p>
          <a:pPr rtl="0"/>
          <a:r>
            <a:rPr lang="zh-CN" dirty="0"/>
            <a:t>连</a:t>
          </a:r>
        </a:p>
      </dgm:t>
    </dgm:pt>
    <dgm:pt modelId="{8B03F53D-FC70-4946-AEAC-F84E888AD489}" type="parTrans" cxnId="{4ED37DFF-B7F3-4A12-BAF1-D82B1853C7BC}">
      <dgm:prSet/>
      <dgm:spPr/>
      <dgm:t>
        <a:bodyPr/>
        <a:lstStyle/>
        <a:p>
          <a:endParaRPr lang="zh-CN" altLang="en-US"/>
        </a:p>
      </dgm:t>
    </dgm:pt>
    <dgm:pt modelId="{F4A9E490-2C33-4765-846D-F336D70D9E90}" type="sibTrans" cxnId="{4ED37DFF-B7F3-4A12-BAF1-D82B1853C7BC}">
      <dgm:prSet/>
      <dgm:spPr/>
      <dgm:t>
        <a:bodyPr/>
        <a:lstStyle/>
        <a:p>
          <a:endParaRPr lang="zh-CN" altLang="en-US"/>
        </a:p>
      </dgm:t>
    </dgm:pt>
    <dgm:pt modelId="{7B1E7C52-CF18-48B2-BB65-024F73E359D3}" type="pres">
      <dgm:prSet presAssocID="{CE6CFCA0-C49C-4951-BE4A-2894AF7F0369}" presName="compositeShape" presStyleCnt="0">
        <dgm:presLayoutVars>
          <dgm:chMax val="7"/>
          <dgm:dir/>
          <dgm:resizeHandles val="exact"/>
        </dgm:presLayoutVars>
      </dgm:prSet>
      <dgm:spPr/>
    </dgm:pt>
    <dgm:pt modelId="{EDBBB33F-27B5-48AE-A61C-C9DE23066AD1}" type="pres">
      <dgm:prSet presAssocID="{21F9EB01-2DBC-4DE3-BF4F-D736561A8F50}" presName="circ1TxSh" presStyleLbl="vennNode1" presStyleIdx="0" presStyleCnt="1" custScaleX="81179" custScaleY="90583" custLinFactNeighborX="-9411" custLinFactNeighborY="36409"/>
      <dgm:spPr/>
    </dgm:pt>
  </dgm:ptLst>
  <dgm:cxnLst>
    <dgm:cxn modelId="{4053655D-ECBB-4D5A-9A70-A1FD61DA4273}" type="presOf" srcId="{CE6CFCA0-C49C-4951-BE4A-2894AF7F0369}" destId="{7B1E7C52-CF18-48B2-BB65-024F73E359D3}" srcOrd="0" destOrd="0" presId="urn:microsoft.com/office/officeart/2005/8/layout/venn1"/>
    <dgm:cxn modelId="{6C77407F-58C8-421B-8A85-804A8662DCFC}" type="presOf" srcId="{21F9EB01-2DBC-4DE3-BF4F-D736561A8F50}" destId="{EDBBB33F-27B5-48AE-A61C-C9DE23066AD1}" srcOrd="0" destOrd="0" presId="urn:microsoft.com/office/officeart/2005/8/layout/venn1"/>
    <dgm:cxn modelId="{4ED37DFF-B7F3-4A12-BAF1-D82B1853C7BC}" srcId="{CE6CFCA0-C49C-4951-BE4A-2894AF7F0369}" destId="{21F9EB01-2DBC-4DE3-BF4F-D736561A8F50}" srcOrd="0" destOrd="0" parTransId="{8B03F53D-FC70-4946-AEAC-F84E888AD489}" sibTransId="{F4A9E490-2C33-4765-846D-F336D70D9E90}"/>
    <dgm:cxn modelId="{87C9BA31-1078-40CF-9DB4-C4D704EBB81D}" type="presParOf" srcId="{7B1E7C52-CF18-48B2-BB65-024F73E359D3}" destId="{EDBBB33F-27B5-48AE-A61C-C9DE23066AD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E6DF1C2-1746-482F-BF52-CD765E80A365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E65984A-BA92-43D1-B9A2-B9086CB43038}">
      <dgm:prSet/>
      <dgm:spPr/>
      <dgm:t>
        <a:bodyPr/>
        <a:lstStyle/>
        <a:p>
          <a:pPr rtl="0"/>
          <a:r>
            <a:rPr lang="zh-CN" dirty="0"/>
            <a:t>事</a:t>
          </a:r>
        </a:p>
      </dgm:t>
    </dgm:pt>
    <dgm:pt modelId="{81728B8A-367F-45A7-8399-F1C3131B02C5}" type="parTrans" cxnId="{D4BAEDBC-6704-4ED8-83C9-D725DD67589D}">
      <dgm:prSet/>
      <dgm:spPr/>
      <dgm:t>
        <a:bodyPr/>
        <a:lstStyle/>
        <a:p>
          <a:endParaRPr lang="zh-CN" altLang="en-US"/>
        </a:p>
      </dgm:t>
    </dgm:pt>
    <dgm:pt modelId="{8E214BAF-A429-4BFC-AB47-111633C977F3}" type="sibTrans" cxnId="{D4BAEDBC-6704-4ED8-83C9-D725DD67589D}">
      <dgm:prSet/>
      <dgm:spPr/>
      <dgm:t>
        <a:bodyPr/>
        <a:lstStyle/>
        <a:p>
          <a:endParaRPr lang="zh-CN" altLang="en-US"/>
        </a:p>
      </dgm:t>
    </dgm:pt>
    <dgm:pt modelId="{171034FF-3396-4AA1-9482-05BACFB2D723}" type="pres">
      <dgm:prSet presAssocID="{0E6DF1C2-1746-482F-BF52-CD765E80A365}" presName="compositeShape" presStyleCnt="0">
        <dgm:presLayoutVars>
          <dgm:chMax val="7"/>
          <dgm:dir/>
          <dgm:resizeHandles val="exact"/>
        </dgm:presLayoutVars>
      </dgm:prSet>
      <dgm:spPr/>
    </dgm:pt>
    <dgm:pt modelId="{952DD290-D500-4BE9-9525-723274617DF1}" type="pres">
      <dgm:prSet presAssocID="{4E65984A-BA92-43D1-B9A2-B9086CB43038}" presName="circ1TxSh" presStyleLbl="vennNode1" presStyleIdx="0" presStyleCnt="1" custScaleX="120198" custLinFactNeighborX="-14727" custLinFactNeighborY="-12058"/>
      <dgm:spPr/>
    </dgm:pt>
  </dgm:ptLst>
  <dgm:cxnLst>
    <dgm:cxn modelId="{10D2E371-235F-4BD0-B0A8-2D880B6F3C4F}" type="presOf" srcId="{4E65984A-BA92-43D1-B9A2-B9086CB43038}" destId="{952DD290-D500-4BE9-9525-723274617DF1}" srcOrd="0" destOrd="0" presId="urn:microsoft.com/office/officeart/2005/8/layout/venn1"/>
    <dgm:cxn modelId="{4CE4488A-E535-4397-ACC1-C88B76DE1346}" type="presOf" srcId="{0E6DF1C2-1746-482F-BF52-CD765E80A365}" destId="{171034FF-3396-4AA1-9482-05BACFB2D723}" srcOrd="0" destOrd="0" presId="urn:microsoft.com/office/officeart/2005/8/layout/venn1"/>
    <dgm:cxn modelId="{D4BAEDBC-6704-4ED8-83C9-D725DD67589D}" srcId="{0E6DF1C2-1746-482F-BF52-CD765E80A365}" destId="{4E65984A-BA92-43D1-B9A2-B9086CB43038}" srcOrd="0" destOrd="0" parTransId="{81728B8A-367F-45A7-8399-F1C3131B02C5}" sibTransId="{8E214BAF-A429-4BFC-AB47-111633C977F3}"/>
    <dgm:cxn modelId="{F650EE78-D76F-4C96-95F5-D8DC65ACCE5A}" type="presParOf" srcId="{171034FF-3396-4AA1-9482-05BACFB2D723}" destId="{952DD290-D500-4BE9-9525-723274617DF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A5913D2-4896-41F8-9856-90C73F67022D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A4DBE9E6-97EB-4725-A2C1-3C97D390DE6E}">
      <dgm:prSet/>
      <dgm:spPr/>
      <dgm:t>
        <a:bodyPr/>
        <a:lstStyle/>
        <a:p>
          <a:pPr rtl="0"/>
          <a:r>
            <a:rPr lang="zh-CN" dirty="0"/>
            <a:t>海</a:t>
          </a:r>
        </a:p>
      </dgm:t>
    </dgm:pt>
    <dgm:pt modelId="{87EAD260-81CC-4CA9-BBD7-8CAA53C41D5E}" type="parTrans" cxnId="{2B21FC62-6E7B-4E86-901F-C320E9329617}">
      <dgm:prSet/>
      <dgm:spPr/>
      <dgm:t>
        <a:bodyPr/>
        <a:lstStyle/>
        <a:p>
          <a:endParaRPr lang="zh-CN" altLang="en-US"/>
        </a:p>
      </dgm:t>
    </dgm:pt>
    <dgm:pt modelId="{E9DC61F2-79D8-4484-8E44-6794BC3940A2}" type="sibTrans" cxnId="{2B21FC62-6E7B-4E86-901F-C320E9329617}">
      <dgm:prSet/>
      <dgm:spPr/>
      <dgm:t>
        <a:bodyPr/>
        <a:lstStyle/>
        <a:p>
          <a:endParaRPr lang="zh-CN" altLang="en-US"/>
        </a:p>
      </dgm:t>
    </dgm:pt>
    <dgm:pt modelId="{6F917F00-94F3-4752-A2F0-5E137890CEB8}" type="pres">
      <dgm:prSet presAssocID="{8A5913D2-4896-41F8-9856-90C73F67022D}" presName="compositeShape" presStyleCnt="0">
        <dgm:presLayoutVars>
          <dgm:chMax val="7"/>
          <dgm:dir/>
          <dgm:resizeHandles val="exact"/>
        </dgm:presLayoutVars>
      </dgm:prSet>
      <dgm:spPr/>
    </dgm:pt>
    <dgm:pt modelId="{CD4B3101-F142-4E5E-B80A-8D9996F097C7}" type="pres">
      <dgm:prSet presAssocID="{A4DBE9E6-97EB-4725-A2C1-3C97D390DE6E}" presName="circ1TxSh" presStyleLbl="vennNode1" presStyleIdx="0" presStyleCnt="1" custLinFactNeighborX="-14286"/>
      <dgm:spPr/>
    </dgm:pt>
  </dgm:ptLst>
  <dgm:cxnLst>
    <dgm:cxn modelId="{2B21FC62-6E7B-4E86-901F-C320E9329617}" srcId="{8A5913D2-4896-41F8-9856-90C73F67022D}" destId="{A4DBE9E6-97EB-4725-A2C1-3C97D390DE6E}" srcOrd="0" destOrd="0" parTransId="{87EAD260-81CC-4CA9-BBD7-8CAA53C41D5E}" sibTransId="{E9DC61F2-79D8-4484-8E44-6794BC3940A2}"/>
    <dgm:cxn modelId="{05D0AB64-5D0D-44ED-A165-7DCC3B8BFFC2}" type="presOf" srcId="{A4DBE9E6-97EB-4725-A2C1-3C97D390DE6E}" destId="{CD4B3101-F142-4E5E-B80A-8D9996F097C7}" srcOrd="0" destOrd="0" presId="urn:microsoft.com/office/officeart/2005/8/layout/venn1"/>
    <dgm:cxn modelId="{18F76BDE-FFDD-4A69-986F-15A073534CA8}" type="presOf" srcId="{8A5913D2-4896-41F8-9856-90C73F67022D}" destId="{6F917F00-94F3-4752-A2F0-5E137890CEB8}" srcOrd="0" destOrd="0" presId="urn:microsoft.com/office/officeart/2005/8/layout/venn1"/>
    <dgm:cxn modelId="{00808874-B6B6-4E9E-8215-A8EB10480946}" type="presParOf" srcId="{6F917F00-94F3-4752-A2F0-5E137890CEB8}" destId="{CD4B3101-F142-4E5E-B80A-8D9996F097C7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37B5EC5-D0D2-4529-A675-2479ADB7512A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9B3E140-8B8D-4175-BD94-00D1649702AA}">
      <dgm:prSet/>
      <dgm:spPr/>
      <dgm:t>
        <a:bodyPr/>
        <a:lstStyle/>
        <a:p>
          <a:pPr rtl="0"/>
          <a:r>
            <a:rPr lang="zh-CN" dirty="0"/>
            <a:t>大</a:t>
          </a:r>
        </a:p>
      </dgm:t>
    </dgm:pt>
    <dgm:pt modelId="{20CABB80-E645-4623-B0F5-082F1C9844C3}" type="parTrans" cxnId="{8C3AC8CF-CD5C-4961-B37E-08F0B762C53E}">
      <dgm:prSet/>
      <dgm:spPr/>
      <dgm:t>
        <a:bodyPr/>
        <a:lstStyle/>
        <a:p>
          <a:endParaRPr lang="zh-CN" altLang="en-US"/>
        </a:p>
      </dgm:t>
    </dgm:pt>
    <dgm:pt modelId="{64EA75C9-5C20-4191-8BF0-E6DA063D3386}" type="sibTrans" cxnId="{8C3AC8CF-CD5C-4961-B37E-08F0B762C53E}">
      <dgm:prSet/>
      <dgm:spPr/>
      <dgm:t>
        <a:bodyPr/>
        <a:lstStyle/>
        <a:p>
          <a:endParaRPr lang="zh-CN" altLang="en-US"/>
        </a:p>
      </dgm:t>
    </dgm:pt>
    <dgm:pt modelId="{4470F79F-6492-40EA-A900-0CDDBA36E791}" type="pres">
      <dgm:prSet presAssocID="{737B5EC5-D0D2-4529-A675-2479ADB7512A}" presName="compositeShape" presStyleCnt="0">
        <dgm:presLayoutVars>
          <dgm:chMax val="7"/>
          <dgm:dir/>
          <dgm:resizeHandles val="exact"/>
        </dgm:presLayoutVars>
      </dgm:prSet>
      <dgm:spPr/>
    </dgm:pt>
    <dgm:pt modelId="{6DAFA64C-DC3D-43CC-9306-9A83B9F4FF30}" type="pres">
      <dgm:prSet presAssocID="{B9B3E140-8B8D-4175-BD94-00D1649702AA}" presName="circ1TxSh" presStyleLbl="vennNode1" presStyleIdx="0" presStyleCnt="1" custScaleX="85044" custScaleY="76553"/>
      <dgm:spPr/>
    </dgm:pt>
  </dgm:ptLst>
  <dgm:cxnLst>
    <dgm:cxn modelId="{DA48FB2E-EEA7-465F-B7ED-AF004493BAB2}" type="presOf" srcId="{B9B3E140-8B8D-4175-BD94-00D1649702AA}" destId="{6DAFA64C-DC3D-43CC-9306-9A83B9F4FF30}" srcOrd="0" destOrd="0" presId="urn:microsoft.com/office/officeart/2005/8/layout/venn1"/>
    <dgm:cxn modelId="{8C3AC8CF-CD5C-4961-B37E-08F0B762C53E}" srcId="{737B5EC5-D0D2-4529-A675-2479ADB7512A}" destId="{B9B3E140-8B8D-4175-BD94-00D1649702AA}" srcOrd="0" destOrd="0" parTransId="{20CABB80-E645-4623-B0F5-082F1C9844C3}" sibTransId="{64EA75C9-5C20-4191-8BF0-E6DA063D3386}"/>
    <dgm:cxn modelId="{6C6772F8-D79E-4960-9C41-BF3AFA368FE0}" type="presOf" srcId="{737B5EC5-D0D2-4529-A675-2479ADB7512A}" destId="{4470F79F-6492-40EA-A900-0CDDBA36E791}" srcOrd="0" destOrd="0" presId="urn:microsoft.com/office/officeart/2005/8/layout/venn1"/>
    <dgm:cxn modelId="{06EAC5C6-A4CC-4ED3-951E-B688B01AA7DE}" type="presParOf" srcId="{4470F79F-6492-40EA-A900-0CDDBA36E791}" destId="{6DAFA64C-DC3D-43CC-9306-9A83B9F4FF30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ABD46EF-623D-4EC1-9905-9F9517C84035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38154DC-7DEC-4435-8AEE-F287F60DA644}">
      <dgm:prSet/>
      <dgm:spPr/>
      <dgm:t>
        <a:bodyPr/>
        <a:lstStyle/>
        <a:p>
          <a:pPr rtl="0"/>
          <a:r>
            <a:rPr lang="zh-CN" dirty="0"/>
            <a:t>学</a:t>
          </a:r>
        </a:p>
      </dgm:t>
    </dgm:pt>
    <dgm:pt modelId="{6E033A8B-39BD-418D-B3E7-B46D3AA0ABB1}" type="parTrans" cxnId="{F8FB8444-3373-404C-9230-AE02F265EB7D}">
      <dgm:prSet/>
      <dgm:spPr/>
      <dgm:t>
        <a:bodyPr/>
        <a:lstStyle/>
        <a:p>
          <a:endParaRPr lang="zh-CN" altLang="en-US"/>
        </a:p>
      </dgm:t>
    </dgm:pt>
    <dgm:pt modelId="{2D1234A8-D610-4E36-A02B-729B238B8E3D}" type="sibTrans" cxnId="{F8FB8444-3373-404C-9230-AE02F265EB7D}">
      <dgm:prSet/>
      <dgm:spPr/>
      <dgm:t>
        <a:bodyPr/>
        <a:lstStyle/>
        <a:p>
          <a:endParaRPr lang="zh-CN" altLang="en-US"/>
        </a:p>
      </dgm:t>
    </dgm:pt>
    <dgm:pt modelId="{8A8110AF-7FCF-4E47-932E-B9CB33926204}" type="pres">
      <dgm:prSet presAssocID="{AABD46EF-623D-4EC1-9905-9F9517C84035}" presName="compositeShape" presStyleCnt="0">
        <dgm:presLayoutVars>
          <dgm:chMax val="7"/>
          <dgm:dir/>
          <dgm:resizeHandles val="exact"/>
        </dgm:presLayoutVars>
      </dgm:prSet>
      <dgm:spPr/>
    </dgm:pt>
    <dgm:pt modelId="{A319629E-037B-4B5B-8915-441F51FA60BC}" type="pres">
      <dgm:prSet presAssocID="{938154DC-7DEC-4435-8AEE-F287F60DA644}" presName="circ1TxSh" presStyleLbl="vennNode1" presStyleIdx="0" presStyleCnt="1" custScaleX="81447" custScaleY="119119" custLinFactNeighborY="12680"/>
      <dgm:spPr/>
    </dgm:pt>
  </dgm:ptLst>
  <dgm:cxnLst>
    <dgm:cxn modelId="{D1F66236-65CA-4CBC-B648-BC5239552139}" type="presOf" srcId="{AABD46EF-623D-4EC1-9905-9F9517C84035}" destId="{8A8110AF-7FCF-4E47-932E-B9CB33926204}" srcOrd="0" destOrd="0" presId="urn:microsoft.com/office/officeart/2005/8/layout/venn1"/>
    <dgm:cxn modelId="{F8FB8444-3373-404C-9230-AE02F265EB7D}" srcId="{AABD46EF-623D-4EC1-9905-9F9517C84035}" destId="{938154DC-7DEC-4435-8AEE-F287F60DA644}" srcOrd="0" destOrd="0" parTransId="{6E033A8B-39BD-418D-B3E7-B46D3AA0ABB1}" sibTransId="{2D1234A8-D610-4E36-A02B-729B238B8E3D}"/>
    <dgm:cxn modelId="{36213AF3-86D9-4F1C-879A-057E6EF85F31}" type="presOf" srcId="{938154DC-7DEC-4435-8AEE-F287F60DA644}" destId="{A319629E-037B-4B5B-8915-441F51FA60BC}" srcOrd="0" destOrd="0" presId="urn:microsoft.com/office/officeart/2005/8/layout/venn1"/>
    <dgm:cxn modelId="{DFB86842-3046-47C8-942B-B076AF7FC9B1}" type="presParOf" srcId="{8A8110AF-7FCF-4E47-932E-B9CB33926204}" destId="{A319629E-037B-4B5B-8915-441F51FA60BC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E584C8-CAF4-4F3A-A494-457051CBD1BA}">
      <dsp:nvSpPr>
        <dsp:cNvPr id="0" name=""/>
        <dsp:cNvSpPr/>
      </dsp:nvSpPr>
      <dsp:spPr>
        <a:xfrm>
          <a:off x="0" y="173742"/>
          <a:ext cx="327920" cy="35760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700" kern="1200" dirty="0"/>
            <a:t>大</a:t>
          </a:r>
        </a:p>
      </dsp:txBody>
      <dsp:txXfrm>
        <a:off x="48023" y="226112"/>
        <a:ext cx="231874" cy="2528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BBB33F-27B5-48AE-A61C-C9DE23066AD1}">
      <dsp:nvSpPr>
        <dsp:cNvPr id="0" name=""/>
        <dsp:cNvSpPr/>
      </dsp:nvSpPr>
      <dsp:spPr>
        <a:xfrm>
          <a:off x="0" y="314215"/>
          <a:ext cx="350292" cy="39087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800" kern="1200" dirty="0"/>
            <a:t>连</a:t>
          </a:r>
        </a:p>
      </dsp:txBody>
      <dsp:txXfrm>
        <a:off x="51299" y="371457"/>
        <a:ext cx="247694" cy="2763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2DD290-D500-4BE9-9525-723274617DF1}">
      <dsp:nvSpPr>
        <dsp:cNvPr id="0" name=""/>
        <dsp:cNvSpPr/>
      </dsp:nvSpPr>
      <dsp:spPr>
        <a:xfrm>
          <a:off x="-49924" y="0"/>
          <a:ext cx="594200" cy="49435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300" kern="1200" dirty="0"/>
            <a:t>事</a:t>
          </a:r>
        </a:p>
      </dsp:txBody>
      <dsp:txXfrm>
        <a:off x="37095" y="72396"/>
        <a:ext cx="420162" cy="3495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4B3101-F142-4E5E-B80A-8D9996F097C7}">
      <dsp:nvSpPr>
        <dsp:cNvPr id="0" name=""/>
        <dsp:cNvSpPr/>
      </dsp:nvSpPr>
      <dsp:spPr>
        <a:xfrm>
          <a:off x="0" y="91645"/>
          <a:ext cx="504057" cy="50405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300" kern="1200" dirty="0"/>
            <a:t>海</a:t>
          </a:r>
        </a:p>
      </dsp:txBody>
      <dsp:txXfrm>
        <a:off x="73817" y="165462"/>
        <a:ext cx="356423" cy="35642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AFA64C-DC3D-43CC-9306-9A83B9F4FF30}">
      <dsp:nvSpPr>
        <dsp:cNvPr id="0" name=""/>
        <dsp:cNvSpPr/>
      </dsp:nvSpPr>
      <dsp:spPr>
        <a:xfrm>
          <a:off x="40739" y="144015"/>
          <a:ext cx="463315" cy="41705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900" kern="1200" dirty="0"/>
            <a:t>大</a:t>
          </a:r>
        </a:p>
      </dsp:txBody>
      <dsp:txXfrm>
        <a:off x="108590" y="205091"/>
        <a:ext cx="327613" cy="29490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19629E-037B-4B5B-8915-441F51FA60BC}">
      <dsp:nvSpPr>
        <dsp:cNvPr id="0" name=""/>
        <dsp:cNvSpPr/>
      </dsp:nvSpPr>
      <dsp:spPr>
        <a:xfrm>
          <a:off x="41454" y="143050"/>
          <a:ext cx="363967" cy="53231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000" kern="1200" dirty="0"/>
            <a:t>学</a:t>
          </a:r>
        </a:p>
      </dsp:txBody>
      <dsp:txXfrm>
        <a:off x="94756" y="221006"/>
        <a:ext cx="257363" cy="3764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image" Target="../media/image39.wmf"/><Relationship Id="rId7" Type="http://schemas.openxmlformats.org/officeDocument/2006/relationships/image" Target="../media/image43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10" Type="http://schemas.openxmlformats.org/officeDocument/2006/relationships/image" Target="../media/image46.wmf"/><Relationship Id="rId4" Type="http://schemas.openxmlformats.org/officeDocument/2006/relationships/image" Target="../media/image40.wmf"/><Relationship Id="rId9" Type="http://schemas.openxmlformats.org/officeDocument/2006/relationships/image" Target="../media/image45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image" Target="../media/image49.wmf"/><Relationship Id="rId7" Type="http://schemas.openxmlformats.org/officeDocument/2006/relationships/image" Target="../media/image53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6" Type="http://schemas.openxmlformats.org/officeDocument/2006/relationships/image" Target="../media/image62.wmf"/><Relationship Id="rId5" Type="http://schemas.openxmlformats.org/officeDocument/2006/relationships/image" Target="../media/image61.wmf"/><Relationship Id="rId4" Type="http://schemas.openxmlformats.org/officeDocument/2006/relationships/image" Target="../media/image60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4" Type="http://schemas.openxmlformats.org/officeDocument/2006/relationships/image" Target="../media/image68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Relationship Id="rId4" Type="http://schemas.openxmlformats.org/officeDocument/2006/relationships/image" Target="../media/image72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81.wmf"/><Relationship Id="rId2" Type="http://schemas.openxmlformats.org/officeDocument/2006/relationships/image" Target="../media/image80.wmf"/><Relationship Id="rId1" Type="http://schemas.openxmlformats.org/officeDocument/2006/relationships/image" Target="../media/image79.wmf"/><Relationship Id="rId4" Type="http://schemas.openxmlformats.org/officeDocument/2006/relationships/image" Target="../media/image82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3" Type="http://schemas.openxmlformats.org/officeDocument/2006/relationships/image" Target="../media/image82.wmf"/><Relationship Id="rId7" Type="http://schemas.openxmlformats.org/officeDocument/2006/relationships/image" Target="../media/image88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Relationship Id="rId6" Type="http://schemas.openxmlformats.org/officeDocument/2006/relationships/image" Target="../media/image87.wmf"/><Relationship Id="rId5" Type="http://schemas.openxmlformats.org/officeDocument/2006/relationships/image" Target="../media/image86.wmf"/><Relationship Id="rId10" Type="http://schemas.openxmlformats.org/officeDocument/2006/relationships/image" Target="../media/image91.wmf"/><Relationship Id="rId4" Type="http://schemas.openxmlformats.org/officeDocument/2006/relationships/image" Target="../media/image85.wmf"/><Relationship Id="rId9" Type="http://schemas.openxmlformats.org/officeDocument/2006/relationships/image" Target="../media/image90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99.wmf"/><Relationship Id="rId3" Type="http://schemas.openxmlformats.org/officeDocument/2006/relationships/image" Target="../media/image94.wmf"/><Relationship Id="rId7" Type="http://schemas.openxmlformats.org/officeDocument/2006/relationships/image" Target="../media/image98.wmf"/><Relationship Id="rId2" Type="http://schemas.openxmlformats.org/officeDocument/2006/relationships/image" Target="../media/image93.wmf"/><Relationship Id="rId1" Type="http://schemas.openxmlformats.org/officeDocument/2006/relationships/image" Target="../media/image92.wmf"/><Relationship Id="rId6" Type="http://schemas.openxmlformats.org/officeDocument/2006/relationships/image" Target="../media/image97.wmf"/><Relationship Id="rId5" Type="http://schemas.openxmlformats.org/officeDocument/2006/relationships/image" Target="../media/image96.wmf"/><Relationship Id="rId10" Type="http://schemas.openxmlformats.org/officeDocument/2006/relationships/image" Target="../media/image101.wmf"/><Relationship Id="rId4" Type="http://schemas.openxmlformats.org/officeDocument/2006/relationships/image" Target="../media/image95.wmf"/><Relationship Id="rId9" Type="http://schemas.openxmlformats.org/officeDocument/2006/relationships/image" Target="../media/image100.wmf"/></Relationships>
</file>

<file path=ppt/drawings/_rels/vmlDrawing2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wmf"/><Relationship Id="rId3" Type="http://schemas.openxmlformats.org/officeDocument/2006/relationships/image" Target="../media/image103.wmf"/><Relationship Id="rId7" Type="http://schemas.openxmlformats.org/officeDocument/2006/relationships/image" Target="../media/image107.wmf"/><Relationship Id="rId2" Type="http://schemas.openxmlformats.org/officeDocument/2006/relationships/image" Target="../media/image102.wmf"/><Relationship Id="rId1" Type="http://schemas.openxmlformats.org/officeDocument/2006/relationships/image" Target="../media/image57.wmf"/><Relationship Id="rId6" Type="http://schemas.openxmlformats.org/officeDocument/2006/relationships/image" Target="../media/image106.wmf"/><Relationship Id="rId5" Type="http://schemas.openxmlformats.org/officeDocument/2006/relationships/image" Target="../media/image105.wmf"/><Relationship Id="rId4" Type="http://schemas.openxmlformats.org/officeDocument/2006/relationships/image" Target="../media/image104.wmf"/></Relationships>
</file>

<file path=ppt/drawings/_rels/vmlDrawing2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wmf"/><Relationship Id="rId3" Type="http://schemas.openxmlformats.org/officeDocument/2006/relationships/image" Target="../media/image111.wmf"/><Relationship Id="rId7" Type="http://schemas.openxmlformats.org/officeDocument/2006/relationships/image" Target="../media/image115.wmf"/><Relationship Id="rId12" Type="http://schemas.openxmlformats.org/officeDocument/2006/relationships/image" Target="../media/image120.wmf"/><Relationship Id="rId2" Type="http://schemas.openxmlformats.org/officeDocument/2006/relationships/image" Target="../media/image110.wmf"/><Relationship Id="rId1" Type="http://schemas.openxmlformats.org/officeDocument/2006/relationships/image" Target="../media/image109.wmf"/><Relationship Id="rId6" Type="http://schemas.openxmlformats.org/officeDocument/2006/relationships/image" Target="../media/image114.wmf"/><Relationship Id="rId11" Type="http://schemas.openxmlformats.org/officeDocument/2006/relationships/image" Target="../media/image119.wmf"/><Relationship Id="rId5" Type="http://schemas.openxmlformats.org/officeDocument/2006/relationships/image" Target="../media/image113.wmf"/><Relationship Id="rId10" Type="http://schemas.openxmlformats.org/officeDocument/2006/relationships/image" Target="../media/image118.wmf"/><Relationship Id="rId4" Type="http://schemas.openxmlformats.org/officeDocument/2006/relationships/image" Target="../media/image112.wmf"/><Relationship Id="rId9" Type="http://schemas.openxmlformats.org/officeDocument/2006/relationships/image" Target="../media/image117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wmf"/><Relationship Id="rId2" Type="http://schemas.openxmlformats.org/officeDocument/2006/relationships/image" Target="../media/image122.wmf"/><Relationship Id="rId1" Type="http://schemas.openxmlformats.org/officeDocument/2006/relationships/image" Target="../media/image121.wmf"/><Relationship Id="rId6" Type="http://schemas.openxmlformats.org/officeDocument/2006/relationships/image" Target="../media/image126.wmf"/><Relationship Id="rId5" Type="http://schemas.openxmlformats.org/officeDocument/2006/relationships/image" Target="../media/image125.wmf"/><Relationship Id="rId4" Type="http://schemas.openxmlformats.org/officeDocument/2006/relationships/image" Target="../media/image124.wmf"/></Relationships>
</file>

<file path=ppt/drawings/_rels/vmlDrawing2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wmf"/><Relationship Id="rId3" Type="http://schemas.openxmlformats.org/officeDocument/2006/relationships/image" Target="../media/image129.wmf"/><Relationship Id="rId7" Type="http://schemas.openxmlformats.org/officeDocument/2006/relationships/image" Target="../media/image133.wmf"/><Relationship Id="rId2" Type="http://schemas.openxmlformats.org/officeDocument/2006/relationships/image" Target="../media/image128.wmf"/><Relationship Id="rId1" Type="http://schemas.openxmlformats.org/officeDocument/2006/relationships/image" Target="../media/image127.wmf"/><Relationship Id="rId6" Type="http://schemas.openxmlformats.org/officeDocument/2006/relationships/image" Target="../media/image132.wmf"/><Relationship Id="rId11" Type="http://schemas.openxmlformats.org/officeDocument/2006/relationships/image" Target="../media/image137.wmf"/><Relationship Id="rId5" Type="http://schemas.openxmlformats.org/officeDocument/2006/relationships/image" Target="../media/image131.wmf"/><Relationship Id="rId10" Type="http://schemas.openxmlformats.org/officeDocument/2006/relationships/image" Target="../media/image136.wmf"/><Relationship Id="rId4" Type="http://schemas.openxmlformats.org/officeDocument/2006/relationships/image" Target="../media/image130.wmf"/><Relationship Id="rId9" Type="http://schemas.openxmlformats.org/officeDocument/2006/relationships/image" Target="../media/image13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A1776E-AC7C-447C-80DE-83750DE48F02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8C5492-EB0F-4948-8122-9065A3AFED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204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8C5492-EB0F-4948-8122-9065A3AFED1F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971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33" Type="http://schemas.microsoft.com/office/2007/relationships/hdphoto" Target="../media/hdphoto1.wdp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29" Type="http://schemas.openxmlformats.org/officeDocument/2006/relationships/diagramQuickStyle" Target="../diagrams/quickStyle6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32" Type="http://schemas.openxmlformats.org/officeDocument/2006/relationships/image" Target="../media/image1.png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 rot="16200000">
            <a:off x="7389439" y="5103439"/>
            <a:ext cx="1385395" cy="2123730"/>
          </a:xfrm>
          <a:prstGeom prst="rtTriangl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cap="none" spc="30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-36512" y="6021288"/>
            <a:ext cx="8766722" cy="819283"/>
          </a:xfrm>
          <a:prstGeom prst="roundRect">
            <a:avLst>
              <a:gd name="adj" fmla="val 41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093296"/>
            <a:ext cx="7772400" cy="576064"/>
          </a:xfrm>
        </p:spPr>
        <p:txBody>
          <a:bodyPr>
            <a:noAutofit/>
          </a:bodyPr>
          <a:lstStyle>
            <a:lvl1pPr>
              <a:defRPr sz="3200" b="1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316416" y="-1"/>
            <a:ext cx="827586" cy="6430930"/>
          </a:xfrm>
          <a:prstGeom prst="roundRect">
            <a:avLst>
              <a:gd name="adj" fmla="val 37039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460432" y="176436"/>
            <a:ext cx="504057" cy="5412804"/>
          </a:xfr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671772" y="5517232"/>
            <a:ext cx="1508740" cy="1462473"/>
            <a:chOff x="7668345" y="5566926"/>
            <a:chExt cx="1508740" cy="1462473"/>
          </a:xfrm>
        </p:grpSpPr>
        <p:grpSp>
          <p:nvGrpSpPr>
            <p:cNvPr id="19" name="组合 18"/>
            <p:cNvGrpSpPr/>
            <p:nvPr/>
          </p:nvGrpSpPr>
          <p:grpSpPr>
            <a:xfrm>
              <a:off x="7668345" y="5566926"/>
              <a:ext cx="1508740" cy="1462473"/>
              <a:chOff x="6001844" y="2223042"/>
              <a:chExt cx="1218598" cy="766058"/>
            </a:xfrm>
          </p:grpSpPr>
          <p:graphicFrame>
            <p:nvGraphicFramePr>
              <p:cNvPr id="21" name="图示 20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3260491645"/>
                  </p:ext>
                </p:extLst>
              </p:nvPr>
            </p:nvGraphicFramePr>
            <p:xfrm>
              <a:off x="6118165" y="2619768"/>
              <a:ext cx="316745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graphicFrame>
            <p:nvGraphicFramePr>
              <p:cNvPr id="22" name="图示 21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2595250747"/>
                  </p:ext>
                </p:extLst>
              </p:nvPr>
            </p:nvGraphicFramePr>
            <p:xfrm>
              <a:off x="6001844" y="2393457"/>
              <a:ext cx="348524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  <p:graphicFrame>
            <p:nvGraphicFramePr>
              <p:cNvPr id="24" name="图示 23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731631201"/>
                  </p:ext>
                </p:extLst>
              </p:nvPr>
            </p:nvGraphicFramePr>
            <p:xfrm>
              <a:off x="6358644" y="2223042"/>
              <a:ext cx="399284" cy="31343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2" r:lo="rId13" r:qs="rId14" r:cs="rId15"/>
              </a:graphicData>
            </a:graphic>
          </p:graphicFrame>
          <p:graphicFrame>
            <p:nvGraphicFramePr>
              <p:cNvPr id="23" name="图示 22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1011916604"/>
                  </p:ext>
                </p:extLst>
              </p:nvPr>
            </p:nvGraphicFramePr>
            <p:xfrm>
              <a:off x="6060004" y="2327312"/>
              <a:ext cx="407123" cy="36004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7" r:lo="rId18" r:qs="rId19" r:cs="rId20"/>
              </a:graphicData>
            </a:graphic>
          </p:graphicFrame>
          <p:graphicFrame>
            <p:nvGraphicFramePr>
              <p:cNvPr id="25" name="图示 24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610226036"/>
                  </p:ext>
                </p:extLst>
              </p:nvPr>
            </p:nvGraphicFramePr>
            <p:xfrm>
              <a:off x="6641608" y="2234731"/>
              <a:ext cx="440027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2" r:lo="rId23" r:qs="rId24" r:cs="rId25"/>
              </a:graphicData>
            </a:graphic>
          </p:graphicFrame>
          <p:graphicFrame>
            <p:nvGraphicFramePr>
              <p:cNvPr id="26" name="图示 25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240961751"/>
                  </p:ext>
                </p:extLst>
              </p:nvPr>
            </p:nvGraphicFramePr>
            <p:xfrm>
              <a:off x="6859504" y="2347885"/>
              <a:ext cx="360938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7" r:lo="rId28" r:qs="rId29" r:cs="rId30"/>
              </a:graphicData>
            </a:graphic>
          </p:graphicFrame>
        </p:grpSp>
        <p:pic>
          <p:nvPicPr>
            <p:cNvPr id="20" name="Picture 4" descr="C:\Users\bie\Desktop\线性代数\线性母版\海大校徽.jpg"/>
            <p:cNvPicPr>
              <a:picLocks noChangeAspect="1" noChangeArrowheads="1"/>
            </p:cNvPicPr>
            <p:nvPr userDrawn="1"/>
          </p:nvPicPr>
          <p:blipFill>
            <a:blip r:embed="rId32" cstate="print"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backgroundRemoval t="3632" b="96852" l="3052" r="95775">
                          <a14:foregroundMark x1="43897" y1="6538" x2="46479" y2="95157"/>
                          <a14:foregroundMark x1="6808" y1="48668" x2="90610" y2="5133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5805264"/>
              <a:ext cx="1240223" cy="12023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内容占位符 31"/>
          <p:cNvSpPr>
            <a:spLocks noGrp="1"/>
          </p:cNvSpPr>
          <p:nvPr>
            <p:ph sz="quarter" idx="10"/>
          </p:nvPr>
        </p:nvSpPr>
        <p:spPr>
          <a:xfrm>
            <a:off x="116592" y="116632"/>
            <a:ext cx="8055807" cy="5688632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12698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1C718-8074-413F-8E06-7EFF3763FEFE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394F5-9B9D-49DF-9FEC-C2A214EB7C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176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1C718-8074-413F-8E06-7EFF3763FEFE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394F5-9B9D-49DF-9FEC-C2A214EB7C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55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3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28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27.wmf"/><Relationship Id="rId4" Type="http://schemas.openxmlformats.org/officeDocument/2006/relationships/image" Target="../media/image24.wmf"/><Relationship Id="rId9" Type="http://schemas.openxmlformats.org/officeDocument/2006/relationships/oleObject" Target="../embeddings/oleObject27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image" Target="../media/image33.wmf"/><Relationship Id="rId18" Type="http://schemas.openxmlformats.org/officeDocument/2006/relationships/oleObject" Target="../embeddings/oleObject36.bin"/><Relationship Id="rId3" Type="http://schemas.openxmlformats.org/officeDocument/2006/relationships/audio" Target="../media/audio2.wav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35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35.bin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32.wmf"/><Relationship Id="rId5" Type="http://schemas.openxmlformats.org/officeDocument/2006/relationships/image" Target="../media/image29.wmf"/><Relationship Id="rId15" Type="http://schemas.openxmlformats.org/officeDocument/2006/relationships/image" Target="../media/image34.wmf"/><Relationship Id="rId10" Type="http://schemas.openxmlformats.org/officeDocument/2006/relationships/oleObject" Target="../embeddings/oleObject32.bin"/><Relationship Id="rId19" Type="http://schemas.openxmlformats.org/officeDocument/2006/relationships/image" Target="../media/image36.w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34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oleObject" Target="../embeddings/oleObject42.bin"/><Relationship Id="rId18" Type="http://schemas.openxmlformats.org/officeDocument/2006/relationships/image" Target="../media/image44.wmf"/><Relationship Id="rId3" Type="http://schemas.openxmlformats.org/officeDocument/2006/relationships/oleObject" Target="../embeddings/oleObject37.bin"/><Relationship Id="rId21" Type="http://schemas.openxmlformats.org/officeDocument/2006/relationships/oleObject" Target="../embeddings/oleObject46.bin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41.wmf"/><Relationship Id="rId17" Type="http://schemas.openxmlformats.org/officeDocument/2006/relationships/oleObject" Target="../embeddings/oleObject44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3.wmf"/><Relationship Id="rId20" Type="http://schemas.openxmlformats.org/officeDocument/2006/relationships/image" Target="../media/image45.w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8.wmf"/><Relationship Id="rId11" Type="http://schemas.openxmlformats.org/officeDocument/2006/relationships/oleObject" Target="../embeddings/oleObject41.bin"/><Relationship Id="rId5" Type="http://schemas.openxmlformats.org/officeDocument/2006/relationships/oleObject" Target="../embeddings/oleObject38.bin"/><Relationship Id="rId15" Type="http://schemas.openxmlformats.org/officeDocument/2006/relationships/oleObject" Target="../embeddings/oleObject43.bin"/><Relationship Id="rId10" Type="http://schemas.openxmlformats.org/officeDocument/2006/relationships/image" Target="../media/image40.wmf"/><Relationship Id="rId19" Type="http://schemas.openxmlformats.org/officeDocument/2006/relationships/oleObject" Target="../embeddings/oleObject45.bin"/><Relationship Id="rId4" Type="http://schemas.openxmlformats.org/officeDocument/2006/relationships/image" Target="../media/image37.wmf"/><Relationship Id="rId9" Type="http://schemas.openxmlformats.org/officeDocument/2006/relationships/oleObject" Target="../embeddings/oleObject40.bin"/><Relationship Id="rId14" Type="http://schemas.openxmlformats.org/officeDocument/2006/relationships/image" Target="../media/image42.wmf"/><Relationship Id="rId22" Type="http://schemas.openxmlformats.org/officeDocument/2006/relationships/image" Target="../media/image46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13" Type="http://schemas.openxmlformats.org/officeDocument/2006/relationships/oleObject" Target="../embeddings/oleObject52.bin"/><Relationship Id="rId18" Type="http://schemas.openxmlformats.org/officeDocument/2006/relationships/image" Target="../media/image54.wmf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12" Type="http://schemas.openxmlformats.org/officeDocument/2006/relationships/image" Target="../media/image51.wmf"/><Relationship Id="rId17" Type="http://schemas.openxmlformats.org/officeDocument/2006/relationships/oleObject" Target="../embeddings/oleObject54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3.w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8.wmf"/><Relationship Id="rId11" Type="http://schemas.openxmlformats.org/officeDocument/2006/relationships/oleObject" Target="../embeddings/oleObject51.bin"/><Relationship Id="rId5" Type="http://schemas.openxmlformats.org/officeDocument/2006/relationships/oleObject" Target="../embeddings/oleObject48.bin"/><Relationship Id="rId15" Type="http://schemas.openxmlformats.org/officeDocument/2006/relationships/oleObject" Target="../embeddings/oleObject53.bin"/><Relationship Id="rId10" Type="http://schemas.openxmlformats.org/officeDocument/2006/relationships/image" Target="../media/image50.wmf"/><Relationship Id="rId4" Type="http://schemas.openxmlformats.org/officeDocument/2006/relationships/image" Target="../media/image47.wmf"/><Relationship Id="rId9" Type="http://schemas.openxmlformats.org/officeDocument/2006/relationships/oleObject" Target="../embeddings/oleObject50.bin"/><Relationship Id="rId14" Type="http://schemas.openxmlformats.org/officeDocument/2006/relationships/image" Target="../media/image52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55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13" Type="http://schemas.openxmlformats.org/officeDocument/2006/relationships/oleObject" Target="../embeddings/oleObject62.bin"/><Relationship Id="rId3" Type="http://schemas.openxmlformats.org/officeDocument/2006/relationships/oleObject" Target="../embeddings/oleObject57.bin"/><Relationship Id="rId7" Type="http://schemas.openxmlformats.org/officeDocument/2006/relationships/oleObject" Target="../embeddings/oleObject59.bin"/><Relationship Id="rId12" Type="http://schemas.openxmlformats.org/officeDocument/2006/relationships/image" Target="../media/image6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58.wmf"/><Relationship Id="rId11" Type="http://schemas.openxmlformats.org/officeDocument/2006/relationships/oleObject" Target="../embeddings/oleObject61.bin"/><Relationship Id="rId5" Type="http://schemas.openxmlformats.org/officeDocument/2006/relationships/oleObject" Target="../embeddings/oleObject58.bin"/><Relationship Id="rId10" Type="http://schemas.openxmlformats.org/officeDocument/2006/relationships/image" Target="../media/image60.wmf"/><Relationship Id="rId4" Type="http://schemas.openxmlformats.org/officeDocument/2006/relationships/image" Target="../media/image57.wmf"/><Relationship Id="rId9" Type="http://schemas.openxmlformats.org/officeDocument/2006/relationships/oleObject" Target="../embeddings/oleObject60.bin"/><Relationship Id="rId14" Type="http://schemas.openxmlformats.org/officeDocument/2006/relationships/image" Target="../media/image62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64.wmf"/><Relationship Id="rId5" Type="http://schemas.openxmlformats.org/officeDocument/2006/relationships/oleObject" Target="../embeddings/oleObject64.bin"/><Relationship Id="rId4" Type="http://schemas.openxmlformats.org/officeDocument/2006/relationships/image" Target="../media/image63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3" Type="http://schemas.openxmlformats.org/officeDocument/2006/relationships/oleObject" Target="../embeddings/oleObject65.bin"/><Relationship Id="rId7" Type="http://schemas.openxmlformats.org/officeDocument/2006/relationships/oleObject" Target="../embeddings/oleObject6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66.wmf"/><Relationship Id="rId5" Type="http://schemas.openxmlformats.org/officeDocument/2006/relationships/oleObject" Target="../embeddings/oleObject66.bin"/><Relationship Id="rId10" Type="http://schemas.openxmlformats.org/officeDocument/2006/relationships/image" Target="../media/image68.wmf"/><Relationship Id="rId4" Type="http://schemas.openxmlformats.org/officeDocument/2006/relationships/image" Target="../media/image65.wmf"/><Relationship Id="rId9" Type="http://schemas.openxmlformats.org/officeDocument/2006/relationships/oleObject" Target="../embeddings/oleObject68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3" Type="http://schemas.openxmlformats.org/officeDocument/2006/relationships/oleObject" Target="../embeddings/oleObject69.bin"/><Relationship Id="rId7" Type="http://schemas.openxmlformats.org/officeDocument/2006/relationships/oleObject" Target="../embeddings/oleObject7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70.wmf"/><Relationship Id="rId5" Type="http://schemas.openxmlformats.org/officeDocument/2006/relationships/oleObject" Target="../embeddings/oleObject70.bin"/><Relationship Id="rId10" Type="http://schemas.openxmlformats.org/officeDocument/2006/relationships/image" Target="../media/image72.wmf"/><Relationship Id="rId4" Type="http://schemas.openxmlformats.org/officeDocument/2006/relationships/image" Target="../media/image69.wmf"/><Relationship Id="rId9" Type="http://schemas.openxmlformats.org/officeDocument/2006/relationships/oleObject" Target="../embeddings/oleObject72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13" Type="http://schemas.openxmlformats.org/officeDocument/2006/relationships/oleObject" Target="../embeddings/oleObject78.bin"/><Relationship Id="rId3" Type="http://schemas.openxmlformats.org/officeDocument/2006/relationships/oleObject" Target="../embeddings/oleObject73.bin"/><Relationship Id="rId7" Type="http://schemas.openxmlformats.org/officeDocument/2006/relationships/oleObject" Target="../embeddings/oleObject75.bin"/><Relationship Id="rId12" Type="http://schemas.openxmlformats.org/officeDocument/2006/relationships/image" Target="../media/image77.w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78.wmf"/><Relationship Id="rId1" Type="http://schemas.openxmlformats.org/officeDocument/2006/relationships/vmlDrawing" Target="../drawings/vmlDrawing19.vml"/><Relationship Id="rId6" Type="http://schemas.openxmlformats.org/officeDocument/2006/relationships/image" Target="../media/image74.wmf"/><Relationship Id="rId11" Type="http://schemas.openxmlformats.org/officeDocument/2006/relationships/oleObject" Target="../embeddings/oleObject77.bin"/><Relationship Id="rId5" Type="http://schemas.openxmlformats.org/officeDocument/2006/relationships/oleObject" Target="../embeddings/oleObject74.bin"/><Relationship Id="rId15" Type="http://schemas.openxmlformats.org/officeDocument/2006/relationships/oleObject" Target="../embeddings/oleObject80.bin"/><Relationship Id="rId10" Type="http://schemas.openxmlformats.org/officeDocument/2006/relationships/image" Target="../media/image76.wmf"/><Relationship Id="rId4" Type="http://schemas.openxmlformats.org/officeDocument/2006/relationships/image" Target="../media/image73.wmf"/><Relationship Id="rId9" Type="http://schemas.openxmlformats.org/officeDocument/2006/relationships/oleObject" Target="../embeddings/oleObject76.bin"/><Relationship Id="rId14" Type="http://schemas.openxmlformats.org/officeDocument/2006/relationships/oleObject" Target="../embeddings/oleObject79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wmf"/><Relationship Id="rId3" Type="http://schemas.openxmlformats.org/officeDocument/2006/relationships/oleObject" Target="../embeddings/oleObject81.bin"/><Relationship Id="rId7" Type="http://schemas.openxmlformats.org/officeDocument/2006/relationships/oleObject" Target="../embeddings/oleObject8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80.wmf"/><Relationship Id="rId5" Type="http://schemas.openxmlformats.org/officeDocument/2006/relationships/oleObject" Target="../embeddings/oleObject82.bin"/><Relationship Id="rId10" Type="http://schemas.openxmlformats.org/officeDocument/2006/relationships/image" Target="../media/image82.wmf"/><Relationship Id="rId4" Type="http://schemas.openxmlformats.org/officeDocument/2006/relationships/image" Target="../media/image79.wmf"/><Relationship Id="rId9" Type="http://schemas.openxmlformats.org/officeDocument/2006/relationships/oleObject" Target="../embeddings/oleObject84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7.bin"/><Relationship Id="rId13" Type="http://schemas.openxmlformats.org/officeDocument/2006/relationships/image" Target="../media/image86.wmf"/><Relationship Id="rId18" Type="http://schemas.openxmlformats.org/officeDocument/2006/relationships/oleObject" Target="../embeddings/oleObject92.bin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90.wmf"/><Relationship Id="rId7" Type="http://schemas.openxmlformats.org/officeDocument/2006/relationships/image" Target="../media/image84.wmf"/><Relationship Id="rId12" Type="http://schemas.openxmlformats.org/officeDocument/2006/relationships/oleObject" Target="../embeddings/oleObject89.bin"/><Relationship Id="rId17" Type="http://schemas.openxmlformats.org/officeDocument/2006/relationships/image" Target="../media/image88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91.bin"/><Relationship Id="rId20" Type="http://schemas.openxmlformats.org/officeDocument/2006/relationships/oleObject" Target="../embeddings/oleObject93.bin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86.bin"/><Relationship Id="rId11" Type="http://schemas.openxmlformats.org/officeDocument/2006/relationships/image" Target="../media/image85.wmf"/><Relationship Id="rId5" Type="http://schemas.openxmlformats.org/officeDocument/2006/relationships/image" Target="../media/image83.wmf"/><Relationship Id="rId15" Type="http://schemas.openxmlformats.org/officeDocument/2006/relationships/image" Target="../media/image87.wmf"/><Relationship Id="rId23" Type="http://schemas.openxmlformats.org/officeDocument/2006/relationships/image" Target="../media/image91.wmf"/><Relationship Id="rId10" Type="http://schemas.openxmlformats.org/officeDocument/2006/relationships/oleObject" Target="../embeddings/oleObject88.bin"/><Relationship Id="rId19" Type="http://schemas.openxmlformats.org/officeDocument/2006/relationships/image" Target="../media/image89.wmf"/><Relationship Id="rId4" Type="http://schemas.openxmlformats.org/officeDocument/2006/relationships/oleObject" Target="../embeddings/oleObject85.bin"/><Relationship Id="rId9" Type="http://schemas.openxmlformats.org/officeDocument/2006/relationships/image" Target="../media/image82.wmf"/><Relationship Id="rId14" Type="http://schemas.openxmlformats.org/officeDocument/2006/relationships/oleObject" Target="../embeddings/oleObject90.bin"/><Relationship Id="rId22" Type="http://schemas.openxmlformats.org/officeDocument/2006/relationships/oleObject" Target="../embeddings/oleObject94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wmf"/><Relationship Id="rId13" Type="http://schemas.openxmlformats.org/officeDocument/2006/relationships/oleObject" Target="../embeddings/oleObject100.bin"/><Relationship Id="rId18" Type="http://schemas.openxmlformats.org/officeDocument/2006/relationships/oleObject" Target="../embeddings/oleObject103.bin"/><Relationship Id="rId3" Type="http://schemas.openxmlformats.org/officeDocument/2006/relationships/oleObject" Target="../embeddings/oleObject95.bin"/><Relationship Id="rId21" Type="http://schemas.openxmlformats.org/officeDocument/2006/relationships/image" Target="../media/image100.wmf"/><Relationship Id="rId7" Type="http://schemas.openxmlformats.org/officeDocument/2006/relationships/oleObject" Target="../embeddings/oleObject97.bin"/><Relationship Id="rId12" Type="http://schemas.openxmlformats.org/officeDocument/2006/relationships/image" Target="../media/image96.wmf"/><Relationship Id="rId17" Type="http://schemas.openxmlformats.org/officeDocument/2006/relationships/oleObject" Target="../embeddings/oleObject102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98.wmf"/><Relationship Id="rId20" Type="http://schemas.openxmlformats.org/officeDocument/2006/relationships/oleObject" Target="../embeddings/oleObject104.bin"/><Relationship Id="rId1" Type="http://schemas.openxmlformats.org/officeDocument/2006/relationships/vmlDrawing" Target="../drawings/vmlDrawing22.vml"/><Relationship Id="rId6" Type="http://schemas.openxmlformats.org/officeDocument/2006/relationships/image" Target="../media/image93.wmf"/><Relationship Id="rId11" Type="http://schemas.openxmlformats.org/officeDocument/2006/relationships/oleObject" Target="../embeddings/oleObject99.bin"/><Relationship Id="rId5" Type="http://schemas.openxmlformats.org/officeDocument/2006/relationships/oleObject" Target="../embeddings/oleObject96.bin"/><Relationship Id="rId15" Type="http://schemas.openxmlformats.org/officeDocument/2006/relationships/oleObject" Target="../embeddings/oleObject101.bin"/><Relationship Id="rId23" Type="http://schemas.openxmlformats.org/officeDocument/2006/relationships/image" Target="../media/image101.wmf"/><Relationship Id="rId10" Type="http://schemas.openxmlformats.org/officeDocument/2006/relationships/image" Target="../media/image95.wmf"/><Relationship Id="rId19" Type="http://schemas.openxmlformats.org/officeDocument/2006/relationships/image" Target="../media/image99.wmf"/><Relationship Id="rId4" Type="http://schemas.openxmlformats.org/officeDocument/2006/relationships/image" Target="../media/image92.wmf"/><Relationship Id="rId9" Type="http://schemas.openxmlformats.org/officeDocument/2006/relationships/oleObject" Target="../embeddings/oleObject98.bin"/><Relationship Id="rId14" Type="http://schemas.openxmlformats.org/officeDocument/2006/relationships/image" Target="../media/image97.wmf"/><Relationship Id="rId22" Type="http://schemas.openxmlformats.org/officeDocument/2006/relationships/oleObject" Target="../embeddings/oleObject105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wmf"/><Relationship Id="rId13" Type="http://schemas.openxmlformats.org/officeDocument/2006/relationships/oleObject" Target="../embeddings/oleObject111.bin"/><Relationship Id="rId18" Type="http://schemas.openxmlformats.org/officeDocument/2006/relationships/image" Target="../media/image108.wmf"/><Relationship Id="rId3" Type="http://schemas.openxmlformats.org/officeDocument/2006/relationships/oleObject" Target="../embeddings/oleObject106.bin"/><Relationship Id="rId7" Type="http://schemas.openxmlformats.org/officeDocument/2006/relationships/oleObject" Target="../embeddings/oleObject108.bin"/><Relationship Id="rId12" Type="http://schemas.openxmlformats.org/officeDocument/2006/relationships/image" Target="../media/image105.wmf"/><Relationship Id="rId17" Type="http://schemas.openxmlformats.org/officeDocument/2006/relationships/oleObject" Target="../embeddings/oleObject113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07.wmf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02.wmf"/><Relationship Id="rId11" Type="http://schemas.openxmlformats.org/officeDocument/2006/relationships/oleObject" Target="../embeddings/oleObject110.bin"/><Relationship Id="rId5" Type="http://schemas.openxmlformats.org/officeDocument/2006/relationships/oleObject" Target="../embeddings/oleObject107.bin"/><Relationship Id="rId15" Type="http://schemas.openxmlformats.org/officeDocument/2006/relationships/oleObject" Target="../embeddings/oleObject112.bin"/><Relationship Id="rId10" Type="http://schemas.openxmlformats.org/officeDocument/2006/relationships/image" Target="../media/image104.wmf"/><Relationship Id="rId4" Type="http://schemas.openxmlformats.org/officeDocument/2006/relationships/image" Target="../media/image57.wmf"/><Relationship Id="rId9" Type="http://schemas.openxmlformats.org/officeDocument/2006/relationships/oleObject" Target="../embeddings/oleObject109.bin"/><Relationship Id="rId14" Type="http://schemas.openxmlformats.org/officeDocument/2006/relationships/image" Target="../media/image106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wmf"/><Relationship Id="rId13" Type="http://schemas.openxmlformats.org/officeDocument/2006/relationships/image" Target="../media/image113.wmf"/><Relationship Id="rId18" Type="http://schemas.openxmlformats.org/officeDocument/2006/relationships/oleObject" Target="../embeddings/oleObject122.bin"/><Relationship Id="rId26" Type="http://schemas.openxmlformats.org/officeDocument/2006/relationships/oleObject" Target="../embeddings/oleObject126.bin"/><Relationship Id="rId3" Type="http://schemas.openxmlformats.org/officeDocument/2006/relationships/oleObject" Target="../embeddings/oleObject114.bin"/><Relationship Id="rId21" Type="http://schemas.openxmlformats.org/officeDocument/2006/relationships/image" Target="../media/image117.wmf"/><Relationship Id="rId7" Type="http://schemas.openxmlformats.org/officeDocument/2006/relationships/oleObject" Target="../embeddings/oleObject116.bin"/><Relationship Id="rId12" Type="http://schemas.openxmlformats.org/officeDocument/2006/relationships/oleObject" Target="../embeddings/oleObject119.bin"/><Relationship Id="rId17" Type="http://schemas.openxmlformats.org/officeDocument/2006/relationships/image" Target="../media/image115.wmf"/><Relationship Id="rId25" Type="http://schemas.openxmlformats.org/officeDocument/2006/relationships/image" Target="../media/image119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21.bin"/><Relationship Id="rId20" Type="http://schemas.openxmlformats.org/officeDocument/2006/relationships/oleObject" Target="../embeddings/oleObject123.bin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10.wmf"/><Relationship Id="rId11" Type="http://schemas.openxmlformats.org/officeDocument/2006/relationships/oleObject" Target="../embeddings/oleObject118.bin"/><Relationship Id="rId24" Type="http://schemas.openxmlformats.org/officeDocument/2006/relationships/oleObject" Target="../embeddings/oleObject125.bin"/><Relationship Id="rId5" Type="http://schemas.openxmlformats.org/officeDocument/2006/relationships/oleObject" Target="../embeddings/oleObject115.bin"/><Relationship Id="rId15" Type="http://schemas.openxmlformats.org/officeDocument/2006/relationships/image" Target="../media/image114.wmf"/><Relationship Id="rId23" Type="http://schemas.openxmlformats.org/officeDocument/2006/relationships/image" Target="../media/image118.wmf"/><Relationship Id="rId10" Type="http://schemas.openxmlformats.org/officeDocument/2006/relationships/image" Target="../media/image112.wmf"/><Relationship Id="rId19" Type="http://schemas.openxmlformats.org/officeDocument/2006/relationships/image" Target="../media/image116.wmf"/><Relationship Id="rId4" Type="http://schemas.openxmlformats.org/officeDocument/2006/relationships/image" Target="../media/image109.wmf"/><Relationship Id="rId9" Type="http://schemas.openxmlformats.org/officeDocument/2006/relationships/oleObject" Target="../embeddings/oleObject117.bin"/><Relationship Id="rId14" Type="http://schemas.openxmlformats.org/officeDocument/2006/relationships/oleObject" Target="../embeddings/oleObject120.bin"/><Relationship Id="rId22" Type="http://schemas.openxmlformats.org/officeDocument/2006/relationships/oleObject" Target="../embeddings/oleObject124.bin"/><Relationship Id="rId27" Type="http://schemas.openxmlformats.org/officeDocument/2006/relationships/image" Target="../media/image120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wmf"/><Relationship Id="rId13" Type="http://schemas.openxmlformats.org/officeDocument/2006/relationships/oleObject" Target="../embeddings/oleObject132.bin"/><Relationship Id="rId3" Type="http://schemas.openxmlformats.org/officeDocument/2006/relationships/oleObject" Target="../embeddings/oleObject127.bin"/><Relationship Id="rId7" Type="http://schemas.openxmlformats.org/officeDocument/2006/relationships/oleObject" Target="../embeddings/oleObject129.bin"/><Relationship Id="rId12" Type="http://schemas.openxmlformats.org/officeDocument/2006/relationships/image" Target="../media/image12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22.wmf"/><Relationship Id="rId11" Type="http://schemas.openxmlformats.org/officeDocument/2006/relationships/oleObject" Target="../embeddings/oleObject131.bin"/><Relationship Id="rId5" Type="http://schemas.openxmlformats.org/officeDocument/2006/relationships/oleObject" Target="../embeddings/oleObject128.bin"/><Relationship Id="rId10" Type="http://schemas.openxmlformats.org/officeDocument/2006/relationships/image" Target="../media/image124.wmf"/><Relationship Id="rId4" Type="http://schemas.openxmlformats.org/officeDocument/2006/relationships/image" Target="../media/image121.wmf"/><Relationship Id="rId9" Type="http://schemas.openxmlformats.org/officeDocument/2006/relationships/oleObject" Target="../embeddings/oleObject130.bin"/><Relationship Id="rId14" Type="http://schemas.openxmlformats.org/officeDocument/2006/relationships/image" Target="../media/image126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wmf"/><Relationship Id="rId13" Type="http://schemas.openxmlformats.org/officeDocument/2006/relationships/oleObject" Target="../embeddings/oleObject138.bin"/><Relationship Id="rId18" Type="http://schemas.openxmlformats.org/officeDocument/2006/relationships/image" Target="../media/image134.wmf"/><Relationship Id="rId3" Type="http://schemas.openxmlformats.org/officeDocument/2006/relationships/oleObject" Target="../embeddings/oleObject133.bin"/><Relationship Id="rId21" Type="http://schemas.openxmlformats.org/officeDocument/2006/relationships/oleObject" Target="../embeddings/oleObject142.bin"/><Relationship Id="rId7" Type="http://schemas.openxmlformats.org/officeDocument/2006/relationships/oleObject" Target="../embeddings/oleObject135.bin"/><Relationship Id="rId12" Type="http://schemas.openxmlformats.org/officeDocument/2006/relationships/image" Target="../media/image131.wmf"/><Relationship Id="rId17" Type="http://schemas.openxmlformats.org/officeDocument/2006/relationships/oleObject" Target="../embeddings/oleObject140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33.wmf"/><Relationship Id="rId20" Type="http://schemas.openxmlformats.org/officeDocument/2006/relationships/image" Target="../media/image135.wmf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28.wmf"/><Relationship Id="rId11" Type="http://schemas.openxmlformats.org/officeDocument/2006/relationships/oleObject" Target="../embeddings/oleObject137.bin"/><Relationship Id="rId24" Type="http://schemas.openxmlformats.org/officeDocument/2006/relationships/image" Target="../media/image137.wmf"/><Relationship Id="rId5" Type="http://schemas.openxmlformats.org/officeDocument/2006/relationships/oleObject" Target="../embeddings/oleObject134.bin"/><Relationship Id="rId15" Type="http://schemas.openxmlformats.org/officeDocument/2006/relationships/oleObject" Target="../embeddings/oleObject139.bin"/><Relationship Id="rId23" Type="http://schemas.openxmlformats.org/officeDocument/2006/relationships/oleObject" Target="../embeddings/oleObject143.bin"/><Relationship Id="rId10" Type="http://schemas.openxmlformats.org/officeDocument/2006/relationships/image" Target="../media/image130.wmf"/><Relationship Id="rId19" Type="http://schemas.openxmlformats.org/officeDocument/2006/relationships/oleObject" Target="../embeddings/oleObject141.bin"/><Relationship Id="rId4" Type="http://schemas.openxmlformats.org/officeDocument/2006/relationships/image" Target="../media/image127.wmf"/><Relationship Id="rId9" Type="http://schemas.openxmlformats.org/officeDocument/2006/relationships/oleObject" Target="../embeddings/oleObject136.bin"/><Relationship Id="rId14" Type="http://schemas.openxmlformats.org/officeDocument/2006/relationships/image" Target="../media/image132.wmf"/><Relationship Id="rId22" Type="http://schemas.openxmlformats.org/officeDocument/2006/relationships/image" Target="../media/image136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7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14.wmf"/><Relationship Id="rId3" Type="http://schemas.openxmlformats.org/officeDocument/2006/relationships/audio" Target="../media/audio1.wav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5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21.bin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19.wmf"/><Relationship Id="rId4" Type="http://schemas.openxmlformats.org/officeDocument/2006/relationships/image" Target="../media/image16.wmf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2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99350" y="6165304"/>
            <a:ext cx="7772400" cy="576064"/>
          </a:xfrm>
        </p:spPr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sz="3200" dirty="0">
                <a:solidFill>
                  <a:srgbClr val="000000"/>
                </a:solidFill>
              </a:rPr>
              <a:t>矩阵及其运算</a:t>
            </a: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</a:rPr>
              <a:t>例题引入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23528" y="120388"/>
            <a:ext cx="7632848" cy="1391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+mn-cs"/>
              </a:rPr>
              <a:t>[</a:t>
            </a:r>
            <a:r>
              <a:rPr kumimoji="1" lang="zh-CN" altLang="en-US" sz="2400" dirty="0">
                <a:solidFill>
                  <a:srgbClr val="003366"/>
                </a:solidFill>
                <a:latin typeface="黑体" pitchFamily="49" charset="-122"/>
                <a:ea typeface="黑体" pitchFamily="49" charset="-122"/>
                <a:cs typeface="+mn-cs"/>
              </a:rPr>
              <a:t>引例</a:t>
            </a:r>
            <a:r>
              <a:rPr kumimoji="1" lang="en-US" altLang="zh-CN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+mn-cs"/>
              </a:rPr>
              <a:t>]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某学校开运动会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设比赛设有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10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个一等奖，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20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个二等奖，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30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个三等奖，规定一等奖得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10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分，奖金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1000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元；二等奖得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分，奖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700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元；三等奖得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分，奖金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500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元。比赛共有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个系参加，每个系得奖统</a:t>
            </a:r>
            <a:r>
              <a:rPr lang="zh-CN" altLang="en-US" sz="2200" dirty="0">
                <a:latin typeface="宋体" pitchFamily="2" charset="-122"/>
                <a:ea typeface="宋体" pitchFamily="2" charset="-122"/>
              </a:rPr>
              <a:t>计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如</a:t>
            </a:r>
            <a:r>
              <a:rPr lang="zh-CN" altLang="en-US" sz="2200" dirty="0">
                <a:latin typeface="宋体" pitchFamily="2" charset="-122"/>
                <a:ea typeface="宋体" pitchFamily="2" charset="-122"/>
              </a:rPr>
              <a:t>表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：</a:t>
            </a:r>
            <a:endParaRPr lang="zh-CN" altLang="en-US" sz="2200" dirty="0"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542898"/>
              </p:ext>
            </p:extLst>
          </p:nvPr>
        </p:nvGraphicFramePr>
        <p:xfrm>
          <a:off x="274198" y="2287492"/>
          <a:ext cx="3968338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2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000" b="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一等奖人数</a:t>
                      </a:r>
                      <a:endParaRPr lang="zh-CN" altLang="zh-CN" sz="2000" b="0" kern="100" dirty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二等奖人数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kern="100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三等奖人数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b="0" kern="100" dirty="0">
                          <a:effectLst/>
                          <a:latin typeface="宋体" pitchFamily="2" charset="-122"/>
                          <a:ea typeface="宋体" pitchFamily="2" charset="-122"/>
                        </a:rPr>
                        <a:t>一系</a:t>
                      </a:r>
                      <a:endParaRPr lang="zh-CN" altLang="zh-CN" sz="2000" b="0" kern="1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  <a:endParaRPr lang="zh-CN" altLang="en-US" sz="2000" b="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</a:t>
                      </a:r>
                      <a:endParaRPr lang="zh-CN" altLang="en-US" sz="2000" b="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dirty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</a:t>
                      </a:r>
                      <a:endParaRPr lang="zh-CN" altLang="zh-CN" sz="2000" b="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b="0" kern="100" dirty="0">
                          <a:effectLst/>
                          <a:latin typeface="宋体" pitchFamily="2" charset="-122"/>
                          <a:ea typeface="宋体" pitchFamily="2" charset="-122"/>
                        </a:rPr>
                        <a:t>二系</a:t>
                      </a:r>
                      <a:endParaRPr lang="zh-CN" altLang="zh-CN" sz="2000" b="0" kern="1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</a:t>
                      </a:r>
                      <a:endParaRPr lang="zh-CN" altLang="en-US" sz="2000" b="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  <a:endParaRPr lang="zh-CN" altLang="en-US" sz="2000" b="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</a:t>
                      </a:r>
                      <a:endParaRPr lang="zh-CN" altLang="en-US" sz="2000" b="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b="0" kern="100" dirty="0">
                          <a:effectLst/>
                          <a:latin typeface="宋体" pitchFamily="2" charset="-122"/>
                          <a:ea typeface="宋体" pitchFamily="2" charset="-122"/>
                        </a:rPr>
                        <a:t>三系</a:t>
                      </a:r>
                      <a:endParaRPr lang="zh-CN" altLang="zh-CN" sz="2000" b="0" kern="1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  <a:endParaRPr lang="zh-CN" altLang="en-US" sz="2000" b="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lang="zh-CN" altLang="en-US" sz="2000" b="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</a:t>
                      </a:r>
                      <a:endParaRPr lang="zh-CN" altLang="en-US" sz="2000" b="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b="0" kern="100" dirty="0">
                          <a:effectLst/>
                          <a:latin typeface="宋体" pitchFamily="2" charset="-122"/>
                          <a:ea typeface="宋体" pitchFamily="2" charset="-122"/>
                        </a:rPr>
                        <a:t>四系</a:t>
                      </a:r>
                      <a:endParaRPr lang="zh-CN" altLang="zh-CN" sz="2000" b="0" kern="1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</a:t>
                      </a:r>
                      <a:endParaRPr lang="zh-CN" altLang="en-US" sz="2000" b="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</a:t>
                      </a:r>
                      <a:endParaRPr lang="zh-CN" altLang="en-US" sz="2000" b="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</a:t>
                      </a:r>
                      <a:endParaRPr lang="zh-CN" altLang="en-US" sz="2000" b="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b="0" kern="100" dirty="0">
                          <a:effectLst/>
                          <a:latin typeface="宋体" pitchFamily="2" charset="-122"/>
                          <a:ea typeface="宋体" pitchFamily="2" charset="-122"/>
                        </a:rPr>
                        <a:t>五系</a:t>
                      </a:r>
                      <a:endParaRPr lang="zh-CN" altLang="zh-CN" sz="2000" b="0" kern="1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</a:t>
                      </a:r>
                      <a:endParaRPr lang="zh-CN" altLang="en-US" sz="2000" b="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  <a:endParaRPr lang="zh-CN" altLang="en-US" sz="2000" b="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</a:t>
                      </a:r>
                      <a:endParaRPr lang="zh-CN" altLang="en-US" sz="2000" b="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2878521"/>
              </p:ext>
            </p:extLst>
          </p:nvPr>
        </p:nvGraphicFramePr>
        <p:xfrm>
          <a:off x="4578896" y="2595736"/>
          <a:ext cx="2768600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" name="Equation" r:id="rId3" imgW="2768600" imgH="2057400" progId="Equation.DSMT4">
                  <p:embed/>
                </p:oleObj>
              </mc:Choice>
              <mc:Fallback>
                <p:oleObj name="Equation" r:id="rId3" imgW="2768600" imgH="2057400" progId="Equation.DSMT4">
                  <p:embed/>
                  <p:pic>
                    <p:nvPicPr>
                      <p:cNvPr id="0" name="Picture 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8896" y="2595736"/>
                        <a:ext cx="2768600" cy="205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95536" y="1412776"/>
            <a:ext cx="49808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200" b="1" dirty="0">
                <a:solidFill>
                  <a:schemeClr val="tx2"/>
                </a:solidFill>
                <a:latin typeface="宋体" pitchFamily="2" charset="-122"/>
                <a:ea typeface="宋体" pitchFamily="2" charset="-122"/>
                <a:cs typeface="+mj-cs"/>
              </a:rPr>
              <a:t>试统计各系的得分情况和所得奖金数。</a:t>
            </a:r>
            <a:endParaRPr lang="zh-CN" altLang="en-US" sz="2200" b="1" dirty="0">
              <a:solidFill>
                <a:schemeClr val="tx2"/>
              </a:solidFill>
              <a:latin typeface="宋体" pitchFamily="2" charset="-122"/>
              <a:ea typeface="宋体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7974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1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二</a:t>
            </a:r>
            <a:r>
              <a:rPr lang="zh-CN" altLang="zh-CN" dirty="0">
                <a:solidFill>
                  <a:srgbClr val="000000"/>
                </a:solidFill>
              </a:rPr>
              <a:t>矩阵的运算</a:t>
            </a:r>
            <a:endParaRPr lang="zh-CN" altLang="en-US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434083" y="1368723"/>
            <a:ext cx="7905750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定义：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设有两个</a:t>
            </a: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 err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m</a:t>
            </a:r>
            <a:r>
              <a:rPr kumimoji="1" lang="en-US" altLang="en-US" sz="2400" b="1" dirty="0" err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×</a:t>
            </a:r>
            <a:r>
              <a:rPr kumimoji="1" lang="en-US" altLang="zh-CN" sz="2400" b="1" i="1" dirty="0" err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n</a:t>
            </a:r>
            <a:r>
              <a:rPr kumimoji="1" lang="en-US" altLang="zh-CN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矩阵</a:t>
            </a: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= (</a:t>
            </a:r>
            <a:r>
              <a:rPr kumimoji="1" lang="en-US" altLang="zh-CN" sz="2400" b="1" i="1" dirty="0" err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baseline="-25000" dirty="0" err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ij</a:t>
            </a:r>
            <a:r>
              <a:rPr kumimoji="1" lang="en-US" altLang="zh-CN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)</a:t>
            </a: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，</a:t>
            </a:r>
            <a:r>
              <a:rPr kumimoji="1" lang="en-US" altLang="zh-CN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= (</a:t>
            </a:r>
            <a:r>
              <a:rPr kumimoji="1" lang="en-US" altLang="zh-CN" sz="2400" b="1" i="1" dirty="0" err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 baseline="-25000" dirty="0" err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ij</a:t>
            </a:r>
            <a:r>
              <a:rPr kumimoji="1" lang="en-US" altLang="zh-CN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) </a:t>
            </a: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，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那么矩阵</a:t>
            </a:r>
            <a:r>
              <a:rPr kumimoji="1" lang="zh-CN" altLang="en-US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A 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与</a:t>
            </a:r>
            <a:r>
              <a:rPr kumimoji="1" lang="zh-CN" altLang="en-US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B 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的和记作</a:t>
            </a: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＋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itchFamily="18" charset="0"/>
              </a:rPr>
              <a:t>B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，规定为</a:t>
            </a:r>
          </a:p>
        </p:txBody>
      </p:sp>
      <p:graphicFrame>
        <p:nvGraphicFramePr>
          <p:cNvPr id="22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264304"/>
              </p:ext>
            </p:extLst>
          </p:nvPr>
        </p:nvGraphicFramePr>
        <p:xfrm>
          <a:off x="1363663" y="2598738"/>
          <a:ext cx="5953125" cy="188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82" name="Equation" r:id="rId3" imgW="2971800" imgH="939800" progId="Equation.DSMT4">
                  <p:embed/>
                </p:oleObj>
              </mc:Choice>
              <mc:Fallback>
                <p:oleObj name="Equation" r:id="rId3" imgW="2971800" imgH="939800" progId="Equation.DSMT4">
                  <p:embed/>
                  <p:pic>
                    <p:nvPicPr>
                      <p:cNvPr id="0" name="Picture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3663" y="2598738"/>
                        <a:ext cx="5953125" cy="188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 Box 16"/>
          <p:cNvSpPr txBox="1">
            <a:spLocks noChangeArrowheads="1"/>
          </p:cNvSpPr>
          <p:nvPr/>
        </p:nvSpPr>
        <p:spPr bwMode="auto">
          <a:xfrm>
            <a:off x="434083" y="4672311"/>
            <a:ext cx="790733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说明：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只有当两个矩阵是同型矩阵时，才能进行加法运算</a:t>
            </a:r>
            <a:r>
              <a:rPr kumimoji="1" lang="en-US" altLang="zh-CN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</a:p>
        </p:txBody>
      </p:sp>
      <p:sp>
        <p:nvSpPr>
          <p:cNvPr id="9" name="矩形 8"/>
          <p:cNvSpPr/>
          <p:nvPr/>
        </p:nvSpPr>
        <p:spPr>
          <a:xfrm>
            <a:off x="539552" y="529516"/>
            <a:ext cx="2145411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加法运算</a:t>
            </a: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434083" y="5332865"/>
            <a:ext cx="790733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运算规则：交换律、结合律</a:t>
            </a:r>
            <a:endParaRPr kumimoji="1" lang="en-US" altLang="zh-CN" sz="24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223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9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二</a:t>
            </a:r>
            <a:r>
              <a:rPr lang="zh-CN" altLang="zh-CN" dirty="0">
                <a:solidFill>
                  <a:srgbClr val="000000"/>
                </a:solidFill>
              </a:rPr>
              <a:t>矩阵的运算</a:t>
            </a:r>
            <a:endParaRPr lang="zh-CN" altLang="en-US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Rectangle 2"/>
          <p:cNvSpPr>
            <a:spLocks noChangeAspect="1" noChangeArrowheads="1"/>
          </p:cNvSpPr>
          <p:nvPr/>
        </p:nvSpPr>
        <p:spPr bwMode="auto">
          <a:xfrm>
            <a:off x="3347864" y="620688"/>
            <a:ext cx="309634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（以后简称数乘运算）</a:t>
            </a:r>
            <a:endParaRPr lang="zh-CN" altLang="en-US" sz="2400" b="1" dirty="0">
              <a:solidFill>
                <a:srgbClr val="00007D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639763" y="1565275"/>
            <a:ext cx="7905750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定义：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r>
              <a:rPr kumimoji="1" lang="zh-CN" altLang="en-US" sz="2400" b="1" i="1" dirty="0">
                <a:solidFill>
                  <a:srgbClr val="000000"/>
                </a:solidFill>
                <a:latin typeface="Symbol" pitchFamily="18" charset="2"/>
                <a:ea typeface="楷体_GB2312" pitchFamily="49" charset="-122"/>
              </a:rPr>
              <a:t> </a:t>
            </a:r>
            <a:r>
              <a:rPr kumimoji="1" lang="en-US" altLang="zh-CN" sz="2400" b="1" i="1" dirty="0">
                <a:solidFill>
                  <a:srgbClr val="000000"/>
                </a:solidFill>
                <a:latin typeface="Symbol" pitchFamily="18" charset="2"/>
                <a:ea typeface="楷体_GB2312" pitchFamily="49" charset="-122"/>
              </a:rPr>
              <a:t>l 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与矩阵</a:t>
            </a: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的乘积记作</a:t>
            </a:r>
            <a:r>
              <a:rPr kumimoji="1" lang="zh-CN" altLang="en-US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Symbol" pitchFamily="18" charset="2"/>
                <a:ea typeface="楷体_GB2312" pitchFamily="49" charset="-122"/>
              </a:rPr>
              <a:t>l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 A</a:t>
            </a:r>
            <a:r>
              <a:rPr kumimoji="1" lang="en-US" altLang="zh-CN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 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，规定为</a:t>
            </a:r>
          </a:p>
        </p:txBody>
      </p:sp>
      <p:graphicFrame>
        <p:nvGraphicFramePr>
          <p:cNvPr id="2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2706475"/>
              </p:ext>
            </p:extLst>
          </p:nvPr>
        </p:nvGraphicFramePr>
        <p:xfrm>
          <a:off x="2130425" y="2349500"/>
          <a:ext cx="4859338" cy="201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7" name="Equation" r:id="rId3" imgW="2425700" imgH="939800" progId="Equation.DSMT4">
                  <p:embed/>
                </p:oleObj>
              </mc:Choice>
              <mc:Fallback>
                <p:oleObj name="Equation" r:id="rId3" imgW="2425700" imgH="939800" progId="Equation.DSMT4">
                  <p:embed/>
                  <p:pic>
                    <p:nvPicPr>
                      <p:cNvPr id="0" name="Picture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0425" y="2349500"/>
                        <a:ext cx="4859338" cy="2016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39552" y="620688"/>
            <a:ext cx="2952328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数与矩阵相乘</a:t>
            </a: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434083" y="4509120"/>
            <a:ext cx="790733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运算规则</a:t>
            </a: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：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（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1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）（</a:t>
            </a:r>
            <a:r>
              <a:rPr kumimoji="1" lang="zh-CN" altLang="en-US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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  <a:sym typeface="Symbol"/>
              </a:rPr>
              <a:t>）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A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  <a:sym typeface="Symbol"/>
              </a:rPr>
              <a:t>=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</a:t>
            </a:r>
            <a:r>
              <a:rPr kumimoji="1" lang="zh-CN" altLang="en-US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</a:t>
            </a:r>
            <a:r>
              <a:rPr kumimoji="1" lang="zh-CN" altLang="en-US" sz="24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（</a:t>
            </a:r>
            <a:r>
              <a:rPr kumimoji="1" lang="zh-CN" altLang="en-US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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A</a:t>
            </a:r>
            <a:r>
              <a:rPr kumimoji="1" lang="en-US" altLang="zh-CN" sz="24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)</a:t>
            </a:r>
            <a:endParaRPr kumimoji="1" lang="en-US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415495" y="5030634"/>
            <a:ext cx="790733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（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2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）（</a:t>
            </a:r>
            <a:r>
              <a:rPr kumimoji="1" lang="zh-CN" altLang="en-US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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+</a:t>
            </a:r>
            <a:r>
              <a:rPr kumimoji="1" lang="zh-CN" altLang="en-US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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  <a:sym typeface="Symbol"/>
              </a:rPr>
              <a:t>）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A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  <a:sym typeface="Symbol"/>
              </a:rPr>
              <a:t>=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</a:t>
            </a:r>
            <a:r>
              <a:rPr kumimoji="1" lang="zh-CN" altLang="en-US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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A+</a:t>
            </a:r>
            <a:r>
              <a:rPr kumimoji="1" lang="zh-CN" altLang="en-US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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A</a:t>
            </a:r>
            <a:endParaRPr kumimoji="1" lang="en-US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555085" y="5481963"/>
            <a:ext cx="790733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      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（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3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） </a:t>
            </a:r>
            <a:r>
              <a:rPr kumimoji="1" lang="zh-CN" altLang="en-US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</a:t>
            </a:r>
            <a:r>
              <a:rPr kumimoji="1" lang="en-US" altLang="zh-CN" sz="24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(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A+B</a:t>
            </a:r>
            <a:r>
              <a:rPr kumimoji="1" lang="en-US" altLang="zh-CN" sz="24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)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  <a:sym typeface="Symbol"/>
              </a:rPr>
              <a:t>=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</a:t>
            </a:r>
            <a:r>
              <a:rPr kumimoji="1" lang="zh-CN" altLang="en-US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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A+</a:t>
            </a:r>
            <a:r>
              <a:rPr kumimoji="1" lang="zh-CN" altLang="en-US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 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B</a:t>
            </a:r>
            <a:endParaRPr kumimoji="1" lang="en-US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223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7" grpId="0" animBg="1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二</a:t>
            </a:r>
            <a:r>
              <a:rPr lang="zh-CN" altLang="zh-CN" dirty="0">
                <a:solidFill>
                  <a:srgbClr val="000000"/>
                </a:solidFill>
              </a:rPr>
              <a:t>矩阵的运算</a:t>
            </a:r>
            <a:endParaRPr lang="zh-CN" altLang="en-US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578099" y="1565275"/>
            <a:ext cx="790575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lnSpc>
                <a:spcPct val="16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定义：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设               ，               ，那么规定矩阵</a:t>
            </a:r>
            <a:r>
              <a:rPr kumimoji="1" lang="zh-CN" altLang="en-US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A 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与矩阵</a:t>
            </a:r>
            <a:r>
              <a:rPr kumimoji="1" lang="zh-CN" altLang="en-US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B 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的乘积是一个</a:t>
            </a: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 err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m</a:t>
            </a:r>
            <a:r>
              <a:rPr kumimoji="1" lang="en-US" altLang="en-US" sz="2400" b="1" dirty="0" err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×</a:t>
            </a:r>
            <a:r>
              <a:rPr kumimoji="1" lang="en-US" altLang="zh-CN" sz="2400" b="1" i="1" dirty="0" err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n</a:t>
            </a:r>
            <a:r>
              <a:rPr kumimoji="1" lang="en-US" altLang="zh-CN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矩阵            ，其中</a:t>
            </a:r>
          </a:p>
        </p:txBody>
      </p:sp>
      <p:graphicFrame>
        <p:nvGraphicFramePr>
          <p:cNvPr id="2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2478370"/>
              </p:ext>
            </p:extLst>
          </p:nvPr>
        </p:nvGraphicFramePr>
        <p:xfrm>
          <a:off x="1911350" y="1722438"/>
          <a:ext cx="1473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88" name="Equation" r:id="rId3" imgW="736600" imgH="241300" progId="Equation.DSMT4">
                  <p:embed/>
                </p:oleObj>
              </mc:Choice>
              <mc:Fallback>
                <p:oleObj name="Equation" r:id="rId3" imgW="736600" imgH="241300" progId="Equation.DSMT4">
                  <p:embed/>
                  <p:pic>
                    <p:nvPicPr>
                      <p:cNvPr id="0" name="Picture 3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1350" y="1722438"/>
                        <a:ext cx="14732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644564"/>
              </p:ext>
            </p:extLst>
          </p:nvPr>
        </p:nvGraphicFramePr>
        <p:xfrm>
          <a:off x="3583235" y="1722438"/>
          <a:ext cx="14208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89" name="Equation" r:id="rId5" imgW="710891" imgH="241195" progId="Equation.DSMT4">
                  <p:embed/>
                </p:oleObj>
              </mc:Choice>
              <mc:Fallback>
                <p:oleObj name="Equation" r:id="rId5" imgW="710891" imgH="241195" progId="Equation.DSMT4">
                  <p:embed/>
                  <p:pic>
                    <p:nvPicPr>
                      <p:cNvPr id="0" name="Picture 3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3235" y="1722438"/>
                        <a:ext cx="1420813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47055"/>
              </p:ext>
            </p:extLst>
          </p:nvPr>
        </p:nvGraphicFramePr>
        <p:xfrm>
          <a:off x="4283968" y="2298328"/>
          <a:ext cx="1117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90" name="Equation" r:id="rId7" imgW="558558" imgH="241195" progId="Equation.DSMT4">
                  <p:embed/>
                </p:oleObj>
              </mc:Choice>
              <mc:Fallback>
                <p:oleObj name="Equation" r:id="rId7" imgW="558558" imgH="241195" progId="Equation.DSMT4">
                  <p:embed/>
                  <p:pic>
                    <p:nvPicPr>
                      <p:cNvPr id="0" name="Picture 3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3968" y="2298328"/>
                        <a:ext cx="11176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044275"/>
              </p:ext>
            </p:extLst>
          </p:nvPr>
        </p:nvGraphicFramePr>
        <p:xfrm>
          <a:off x="1694111" y="2781300"/>
          <a:ext cx="5583238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91" name="Equation" r:id="rId9" imgW="2527300" imgH="431800" progId="Equation.DSMT4">
                  <p:embed/>
                </p:oleObj>
              </mc:Choice>
              <mc:Fallback>
                <p:oleObj name="Equation" r:id="rId9" imgW="2527300" imgH="431800" progId="Equation.DSMT4">
                  <p:embed/>
                  <p:pic>
                    <p:nvPicPr>
                      <p:cNvPr id="0" name="Picture 3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4111" y="2781300"/>
                        <a:ext cx="5583238" cy="949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7705771"/>
              </p:ext>
            </p:extLst>
          </p:nvPr>
        </p:nvGraphicFramePr>
        <p:xfrm>
          <a:off x="4499992" y="3846513"/>
          <a:ext cx="3824288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92" name="Equation" r:id="rId11" imgW="1739900" imgH="203200" progId="Equation.DSMT4">
                  <p:embed/>
                </p:oleObj>
              </mc:Choice>
              <mc:Fallback>
                <p:oleObj name="Equation" r:id="rId11" imgW="1739900" imgH="203200" progId="Equation.DSMT4">
                  <p:embed/>
                  <p:pic>
                    <p:nvPicPr>
                      <p:cNvPr id="0" name="Picture 3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9992" y="3846513"/>
                        <a:ext cx="3824288" cy="446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578099" y="4602163"/>
            <a:ext cx="45799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并把此乘积记作 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C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 =  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AB</a:t>
            </a:r>
            <a:r>
              <a:rPr kumimoji="1" lang="zh-CN" altLang="en-US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．   </a:t>
            </a:r>
          </a:p>
        </p:txBody>
      </p:sp>
      <p:sp>
        <p:nvSpPr>
          <p:cNvPr id="12" name="矩形 11"/>
          <p:cNvSpPr/>
          <p:nvPr/>
        </p:nvSpPr>
        <p:spPr>
          <a:xfrm>
            <a:off x="539552" y="601524"/>
            <a:ext cx="3240360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矩阵与矩阵相乘</a:t>
            </a:r>
          </a:p>
        </p:txBody>
      </p:sp>
    </p:spTree>
    <p:extLst>
      <p:ext uri="{BB962C8B-B14F-4D97-AF65-F5344CB8AC3E}">
        <p14:creationId xmlns:p14="http://schemas.microsoft.com/office/powerpoint/2010/main" val="300223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/>
      <p:bldP spid="27" grpId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015567"/>
              </p:ext>
            </p:extLst>
          </p:nvPr>
        </p:nvGraphicFramePr>
        <p:xfrm>
          <a:off x="1835696" y="3260378"/>
          <a:ext cx="6229350" cy="963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07" name="Equation" r:id="rId4" imgW="2832100" imgH="469900" progId="Equation.DSMT4">
                  <p:embed/>
                </p:oleObj>
              </mc:Choice>
              <mc:Fallback>
                <p:oleObj name="Equation" r:id="rId4" imgW="2832100" imgH="469900" progId="Equation.DSMT4">
                  <p:embed/>
                  <p:pic>
                    <p:nvPicPr>
                      <p:cNvPr id="0" name="Picture 4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3260378"/>
                        <a:ext cx="6229350" cy="963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576874"/>
              </p:ext>
            </p:extLst>
          </p:nvPr>
        </p:nvGraphicFramePr>
        <p:xfrm>
          <a:off x="1835696" y="3270361"/>
          <a:ext cx="6229350" cy="963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08" name="Equation" r:id="rId6" imgW="2832100" imgH="469900" progId="Equation.DSMT4">
                  <p:embed/>
                </p:oleObj>
              </mc:Choice>
              <mc:Fallback>
                <p:oleObj name="Equation" r:id="rId6" imgW="2832100" imgH="469900" progId="Equation.DSMT4">
                  <p:embed/>
                  <p:pic>
                    <p:nvPicPr>
                      <p:cNvPr id="0" name="Picture 4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3270361"/>
                        <a:ext cx="6229350" cy="963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727677"/>
              </p:ext>
            </p:extLst>
          </p:nvPr>
        </p:nvGraphicFramePr>
        <p:xfrm>
          <a:off x="1835696" y="3260376"/>
          <a:ext cx="6229350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09" name="Equation" r:id="rId8" imgW="2832100" imgH="469900" progId="Equation.DSMT4">
                  <p:embed/>
                </p:oleObj>
              </mc:Choice>
              <mc:Fallback>
                <p:oleObj name="Equation" r:id="rId8" imgW="2832100" imgH="469900" progId="Equation.DSMT4">
                  <p:embed/>
                  <p:pic>
                    <p:nvPicPr>
                      <p:cNvPr id="0" name="Picture 4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3260376"/>
                        <a:ext cx="6229350" cy="963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3966538"/>
              </p:ext>
            </p:extLst>
          </p:nvPr>
        </p:nvGraphicFramePr>
        <p:xfrm>
          <a:off x="1835696" y="3260376"/>
          <a:ext cx="6229350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10" name="Equation" r:id="rId10" imgW="2832100" imgH="469900" progId="Equation.DSMT4">
                  <p:embed/>
                </p:oleObj>
              </mc:Choice>
              <mc:Fallback>
                <p:oleObj name="Equation" r:id="rId10" imgW="2832100" imgH="469900" progId="Equation.DSMT4">
                  <p:embed/>
                  <p:pic>
                    <p:nvPicPr>
                      <p:cNvPr id="0" name="Picture 4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3260376"/>
                        <a:ext cx="6229350" cy="963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2806708"/>
              </p:ext>
            </p:extLst>
          </p:nvPr>
        </p:nvGraphicFramePr>
        <p:xfrm>
          <a:off x="1835696" y="3266802"/>
          <a:ext cx="6229350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11" name="Equation" r:id="rId12" imgW="2832100" imgH="469900" progId="Equation.DSMT4">
                  <p:embed/>
                </p:oleObj>
              </mc:Choice>
              <mc:Fallback>
                <p:oleObj name="Equation" r:id="rId12" imgW="2832100" imgH="469900" progId="Equation.DSMT4">
                  <p:embed/>
                  <p:pic>
                    <p:nvPicPr>
                      <p:cNvPr id="0" name="Picture 4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3266802"/>
                        <a:ext cx="6229350" cy="963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二</a:t>
            </a:r>
            <a:r>
              <a:rPr lang="zh-CN" altLang="zh-CN" dirty="0">
                <a:solidFill>
                  <a:srgbClr val="000000"/>
                </a:solidFill>
              </a:rPr>
              <a:t>矩阵的运算</a:t>
            </a:r>
            <a:endParaRPr lang="zh-CN" altLang="en-US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2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88131"/>
              </p:ext>
            </p:extLst>
          </p:nvPr>
        </p:nvGraphicFramePr>
        <p:xfrm>
          <a:off x="1301750" y="392113"/>
          <a:ext cx="39624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12" name="Equation" r:id="rId14" imgW="1981200" imgH="469900" progId="Equation.DSMT4">
                  <p:embed/>
                </p:oleObj>
              </mc:Choice>
              <mc:Fallback>
                <p:oleObj name="Equation" r:id="rId14" imgW="1981200" imgH="469900" progId="Equation.DSMT4">
                  <p:embed/>
                  <p:pic>
                    <p:nvPicPr>
                      <p:cNvPr id="0" name="Picture 4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1750" y="392113"/>
                        <a:ext cx="3962400" cy="93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23528" y="595536"/>
            <a:ext cx="1103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例：</a:t>
            </a:r>
            <a:r>
              <a:rPr kumimoji="1" lang="zh-CN" altLang="en-US" sz="2400" b="1" dirty="0">
                <a:solidFill>
                  <a:srgbClr val="00007D"/>
                </a:solidFill>
                <a:latin typeface="宋体" pitchFamily="2" charset="-122"/>
                <a:ea typeface="宋体" pitchFamily="2" charset="-122"/>
              </a:rPr>
              <a:t>设</a:t>
            </a:r>
          </a:p>
        </p:txBody>
      </p:sp>
      <p:graphicFrame>
        <p:nvGraphicFramePr>
          <p:cNvPr id="3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2084322"/>
              </p:ext>
            </p:extLst>
          </p:nvPr>
        </p:nvGraphicFramePr>
        <p:xfrm>
          <a:off x="1547664" y="2001838"/>
          <a:ext cx="3400425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13" name="Equation" r:id="rId16" imgW="1701800" imgH="469900" progId="Equation.DSMT4">
                  <p:embed/>
                </p:oleObj>
              </mc:Choice>
              <mc:Fallback>
                <p:oleObj name="Equation" r:id="rId16" imgW="1701800" imgH="469900" progId="Equation.DSMT4">
                  <p:embed/>
                  <p:pic>
                    <p:nvPicPr>
                      <p:cNvPr id="0" name="Picture 4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2001838"/>
                        <a:ext cx="3400425" cy="93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837594" y="1743199"/>
            <a:ext cx="4940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解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364088" y="692696"/>
            <a:ext cx="15231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/>
              <a:t>计算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400" b="1" i="1" dirty="0"/>
              <a:t>。</a:t>
            </a:r>
            <a:endParaRPr lang="zh-CN" altLang="en-US" sz="2400" b="1" dirty="0"/>
          </a:p>
        </p:txBody>
      </p:sp>
      <p:sp>
        <p:nvSpPr>
          <p:cNvPr id="37" name="Oval 18"/>
          <p:cNvSpPr>
            <a:spLocks noChangeArrowheads="1"/>
          </p:cNvSpPr>
          <p:nvPr/>
        </p:nvSpPr>
        <p:spPr bwMode="auto">
          <a:xfrm>
            <a:off x="2195736" y="3284984"/>
            <a:ext cx="1656184" cy="457200"/>
          </a:xfrm>
          <a:prstGeom prst="ellipse">
            <a:avLst/>
          </a:prstGeom>
          <a:noFill/>
          <a:ln w="28575">
            <a:solidFill>
              <a:srgbClr val="C8082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40" name="Line 23"/>
          <p:cNvSpPr>
            <a:spLocks noChangeShapeType="1"/>
          </p:cNvSpPr>
          <p:nvPr/>
        </p:nvSpPr>
        <p:spPr bwMode="auto">
          <a:xfrm flipH="1">
            <a:off x="3091177" y="2924856"/>
            <a:ext cx="688735" cy="36012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cxnSp>
        <p:nvCxnSpPr>
          <p:cNvPr id="48" name="直接箭头连接符 47"/>
          <p:cNvCxnSpPr/>
          <p:nvPr/>
        </p:nvCxnSpPr>
        <p:spPr>
          <a:xfrm>
            <a:off x="2411760" y="2348880"/>
            <a:ext cx="93610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4" name="直接箭头连接符 53"/>
          <p:cNvCxnSpPr/>
          <p:nvPr/>
        </p:nvCxnSpPr>
        <p:spPr>
          <a:xfrm>
            <a:off x="3779912" y="2132856"/>
            <a:ext cx="0" cy="792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/>
          <p:nvPr/>
        </p:nvCxnSpPr>
        <p:spPr>
          <a:xfrm>
            <a:off x="4427984" y="2132944"/>
            <a:ext cx="0" cy="792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6" name="Line 23"/>
          <p:cNvSpPr>
            <a:spLocks noChangeShapeType="1"/>
          </p:cNvSpPr>
          <p:nvPr/>
        </p:nvSpPr>
        <p:spPr bwMode="auto">
          <a:xfrm>
            <a:off x="4447087" y="2899704"/>
            <a:ext cx="412945" cy="38527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57" name="Oval 18"/>
          <p:cNvSpPr>
            <a:spLocks noChangeArrowheads="1"/>
          </p:cNvSpPr>
          <p:nvPr/>
        </p:nvSpPr>
        <p:spPr bwMode="auto">
          <a:xfrm>
            <a:off x="3995935" y="3284984"/>
            <a:ext cx="2129739" cy="457200"/>
          </a:xfrm>
          <a:prstGeom prst="ellipse">
            <a:avLst/>
          </a:prstGeom>
          <a:noFill/>
          <a:ln w="28575">
            <a:solidFill>
              <a:srgbClr val="C8082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cxnSp>
        <p:nvCxnSpPr>
          <p:cNvPr id="58" name="直接箭头连接符 57"/>
          <p:cNvCxnSpPr/>
          <p:nvPr/>
        </p:nvCxnSpPr>
        <p:spPr>
          <a:xfrm>
            <a:off x="4788024" y="2132856"/>
            <a:ext cx="0" cy="792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9" name="Line 23"/>
          <p:cNvSpPr>
            <a:spLocks noChangeShapeType="1"/>
          </p:cNvSpPr>
          <p:nvPr/>
        </p:nvSpPr>
        <p:spPr bwMode="auto">
          <a:xfrm>
            <a:off x="4788024" y="2887994"/>
            <a:ext cx="1656184" cy="39699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60" name="Oval 18"/>
          <p:cNvSpPr>
            <a:spLocks noChangeArrowheads="1"/>
          </p:cNvSpPr>
          <p:nvPr/>
        </p:nvSpPr>
        <p:spPr bwMode="auto">
          <a:xfrm>
            <a:off x="6228184" y="3284983"/>
            <a:ext cx="1728192" cy="457200"/>
          </a:xfrm>
          <a:prstGeom prst="ellipse">
            <a:avLst/>
          </a:prstGeom>
          <a:noFill/>
          <a:ln w="28575">
            <a:solidFill>
              <a:srgbClr val="C8082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70" name="Freeform 31"/>
          <p:cNvSpPr>
            <a:spLocks/>
          </p:cNvSpPr>
          <p:nvPr/>
        </p:nvSpPr>
        <p:spPr bwMode="auto">
          <a:xfrm>
            <a:off x="3091177" y="1916832"/>
            <a:ext cx="1408815" cy="216024"/>
          </a:xfrm>
          <a:custGeom>
            <a:avLst/>
            <a:gdLst>
              <a:gd name="T0" fmla="*/ 0 w 1128"/>
              <a:gd name="T1" fmla="*/ 835 h 835"/>
              <a:gd name="T2" fmla="*/ 315 w 1128"/>
              <a:gd name="T3" fmla="*/ 100 h 835"/>
              <a:gd name="T4" fmla="*/ 1128 w 1128"/>
              <a:gd name="T5" fmla="*/ 237 h 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28" h="835">
                <a:moveTo>
                  <a:pt x="0" y="835"/>
                </a:moveTo>
                <a:cubicBezTo>
                  <a:pt x="52" y="713"/>
                  <a:pt x="127" y="200"/>
                  <a:pt x="315" y="100"/>
                </a:cubicBezTo>
                <a:cubicBezTo>
                  <a:pt x="503" y="0"/>
                  <a:pt x="959" y="208"/>
                  <a:pt x="1128" y="237"/>
                </a:cubicBezTo>
              </a:path>
            </a:pathLst>
          </a:custGeom>
          <a:ln>
            <a:headEnd type="none" w="med" len="med"/>
            <a:tailEnd type="arrow" w="lg" len="lg"/>
          </a:ln>
          <a:ex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1" name="Freeform 31"/>
          <p:cNvSpPr>
            <a:spLocks/>
          </p:cNvSpPr>
          <p:nvPr/>
        </p:nvSpPr>
        <p:spPr bwMode="auto">
          <a:xfrm>
            <a:off x="3019169" y="1743198"/>
            <a:ext cx="1768855" cy="385211"/>
          </a:xfrm>
          <a:custGeom>
            <a:avLst/>
            <a:gdLst>
              <a:gd name="T0" fmla="*/ 0 w 1128"/>
              <a:gd name="T1" fmla="*/ 835 h 835"/>
              <a:gd name="T2" fmla="*/ 315 w 1128"/>
              <a:gd name="T3" fmla="*/ 100 h 835"/>
              <a:gd name="T4" fmla="*/ 1128 w 1128"/>
              <a:gd name="T5" fmla="*/ 237 h 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28" h="835">
                <a:moveTo>
                  <a:pt x="0" y="835"/>
                </a:moveTo>
                <a:cubicBezTo>
                  <a:pt x="52" y="713"/>
                  <a:pt x="127" y="200"/>
                  <a:pt x="315" y="100"/>
                </a:cubicBezTo>
                <a:cubicBezTo>
                  <a:pt x="503" y="0"/>
                  <a:pt x="959" y="208"/>
                  <a:pt x="1128" y="237"/>
                </a:cubicBezTo>
              </a:path>
            </a:pathLst>
          </a:custGeom>
          <a:ln>
            <a:headEnd type="none" w="med" len="med"/>
            <a:tailEnd type="arrow" w="lg" len="lg"/>
          </a:ln>
          <a:ex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graphicFrame>
        <p:nvGraphicFramePr>
          <p:cNvPr id="72" name="对象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7331866"/>
              </p:ext>
            </p:extLst>
          </p:nvPr>
        </p:nvGraphicFramePr>
        <p:xfrm>
          <a:off x="1835696" y="4361408"/>
          <a:ext cx="2257425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14" name="Equation" r:id="rId18" imgW="1129810" imgH="469696" progId="Equation.DSMT4">
                  <p:embed/>
                </p:oleObj>
              </mc:Choice>
              <mc:Fallback>
                <p:oleObj name="Equation" r:id="rId18" imgW="1129810" imgH="469696" progId="Equation.DSMT4">
                  <p:embed/>
                  <p:pic>
                    <p:nvPicPr>
                      <p:cNvPr id="0" name="Picture 4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4361408"/>
                        <a:ext cx="2257425" cy="93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223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7" grpId="0" animBg="1"/>
      <p:bldP spid="40" grpId="0" animBg="1"/>
      <p:bldP spid="56" grpId="0" animBg="1"/>
      <p:bldP spid="57" grpId="0" animBg="1"/>
      <p:bldP spid="59" grpId="0" animBg="1"/>
      <p:bldP spid="60" grpId="0" animBg="1"/>
      <p:bldP spid="70" grpId="0" animBg="1"/>
      <p:bldP spid="7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二</a:t>
            </a:r>
            <a:r>
              <a:rPr lang="zh-CN" altLang="zh-CN" dirty="0">
                <a:solidFill>
                  <a:srgbClr val="000000"/>
                </a:solidFill>
              </a:rPr>
              <a:t>矩阵的运算</a:t>
            </a:r>
            <a:endParaRPr lang="zh-CN" altLang="en-US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39552" y="548680"/>
            <a:ext cx="3672408" cy="504056"/>
            <a:chOff x="539552" y="548680"/>
            <a:chExt cx="3672408" cy="504056"/>
          </a:xfrm>
        </p:grpSpPr>
        <p:sp>
          <p:nvSpPr>
            <p:cNvPr id="7" name="TextBox 6"/>
            <p:cNvSpPr txBox="1"/>
            <p:nvPr/>
          </p:nvSpPr>
          <p:spPr>
            <a:xfrm>
              <a:off x="539552" y="548680"/>
              <a:ext cx="367240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600" b="1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1)</a:t>
              </a:r>
              <a:endParaRPr lang="en-US" altLang="zh-CN" sz="2600" b="1" dirty="0">
                <a:latin typeface="宋体" pitchFamily="2" charset="-122"/>
                <a:ea typeface="宋体" pitchFamily="2" charset="-122"/>
              </a:endParaRPr>
            </a:p>
          </p:txBody>
        </p:sp>
        <p:graphicFrame>
          <p:nvGraphicFramePr>
            <p:cNvPr id="21" name="对象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0400508"/>
                </p:ext>
              </p:extLst>
            </p:nvPr>
          </p:nvGraphicFramePr>
          <p:xfrm>
            <a:off x="1187624" y="595536"/>
            <a:ext cx="2562225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289" name="Equation" r:id="rId3" imgW="1282700" imgH="228600" progId="Equation.DSMT4">
                    <p:embed/>
                  </p:oleObj>
                </mc:Choice>
                <mc:Fallback>
                  <p:oleObj name="Equation" r:id="rId3" imgW="1282700" imgH="228600" progId="Equation.DSMT4">
                    <p:embed/>
                    <p:pic>
                      <p:nvPicPr>
                        <p:cNvPr id="0" name="Picture 80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87624" y="595536"/>
                          <a:ext cx="2562225" cy="457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4"/>
          <p:cNvGrpSpPr/>
          <p:nvPr/>
        </p:nvGrpSpPr>
        <p:grpSpPr>
          <a:xfrm>
            <a:off x="395536" y="1052736"/>
            <a:ext cx="7704856" cy="923330"/>
            <a:chOff x="395536" y="1052736"/>
            <a:chExt cx="7704856" cy="923330"/>
          </a:xfrm>
        </p:grpSpPr>
        <p:sp>
          <p:nvSpPr>
            <p:cNvPr id="22" name="矩形 21"/>
            <p:cNvSpPr/>
            <p:nvPr/>
          </p:nvSpPr>
          <p:spPr>
            <a:xfrm>
              <a:off x="395536" y="1052736"/>
              <a:ext cx="77048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600" b="1" dirty="0">
                  <a:latin typeface="宋体" pitchFamily="2" charset="-122"/>
                  <a:ea typeface="宋体" pitchFamily="2" charset="-122"/>
                </a:rPr>
                <a:t>所以会有</a:t>
              </a:r>
              <a:r>
                <a:rPr lang="en-US" altLang="zh-CN" sz="2600" b="1" i="1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A </a:t>
              </a:r>
              <a:r>
                <a:rPr lang="zh-CN" altLang="zh-CN" sz="2600" b="1" dirty="0">
                  <a:latin typeface="宋体" pitchFamily="2" charset="-122"/>
                  <a:ea typeface="宋体" pitchFamily="2" charset="-122"/>
                </a:rPr>
                <a:t>左乘</a:t>
              </a:r>
              <a:r>
                <a:rPr lang="en-US" altLang="zh-CN" sz="2600" b="1" i="1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B</a:t>
              </a:r>
              <a:r>
                <a:rPr lang="zh-CN" altLang="zh-CN" sz="2600" b="1" dirty="0">
                  <a:latin typeface="宋体" pitchFamily="2" charset="-122"/>
                  <a:ea typeface="宋体" pitchFamily="2" charset="-122"/>
                </a:rPr>
                <a:t>，或</a:t>
              </a:r>
              <a:r>
                <a:rPr lang="en-US" altLang="zh-CN" sz="2600" b="1" i="1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A</a:t>
              </a:r>
              <a:r>
                <a:rPr lang="zh-CN" altLang="zh-CN" sz="2600" b="1" dirty="0">
                  <a:latin typeface="宋体" pitchFamily="2" charset="-122"/>
                  <a:ea typeface="宋体" pitchFamily="2" charset="-122"/>
                </a:rPr>
                <a:t>右乘</a:t>
              </a:r>
              <a:r>
                <a:rPr lang="en-US" altLang="zh-CN" sz="2600" b="1" dirty="0">
                  <a:latin typeface="宋体" pitchFamily="2" charset="-122"/>
                  <a:ea typeface="宋体" pitchFamily="2" charset="-122"/>
                </a:rPr>
                <a:t> </a:t>
              </a:r>
              <a:r>
                <a:rPr lang="en-US" altLang="zh-CN" sz="2600" b="1" i="1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B </a:t>
              </a:r>
              <a:r>
                <a:rPr lang="en-US" altLang="zh-CN" sz="2600" b="1" dirty="0">
                  <a:latin typeface="宋体" pitchFamily="2" charset="-122"/>
                  <a:ea typeface="宋体" pitchFamily="2" charset="-122"/>
                </a:rPr>
                <a:t>,</a:t>
              </a:r>
              <a:r>
                <a:rPr lang="en-US" altLang="zh-CN" sz="2600" b="1" i="1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A </a:t>
              </a:r>
              <a:r>
                <a:rPr lang="zh-CN" altLang="zh-CN" sz="2600" b="1" dirty="0">
                  <a:latin typeface="宋体" pitchFamily="2" charset="-122"/>
                  <a:ea typeface="宋体" pitchFamily="2" charset="-122"/>
                </a:rPr>
                <a:t>与</a:t>
              </a:r>
              <a:r>
                <a:rPr lang="en-US" altLang="zh-CN" sz="2600" b="1" i="1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B </a:t>
              </a:r>
              <a:r>
                <a:rPr lang="zh-CN" altLang="zh-CN" sz="2600" b="1" dirty="0">
                  <a:latin typeface="宋体" pitchFamily="2" charset="-122"/>
                  <a:ea typeface="宋体" pitchFamily="2" charset="-122"/>
                </a:rPr>
                <a:t>可交换的概念，但是对任意的矩阵</a:t>
              </a:r>
              <a:r>
                <a:rPr lang="en-US" altLang="zh-CN" sz="2600" b="1" dirty="0">
                  <a:latin typeface="宋体" pitchFamily="2" charset="-122"/>
                  <a:ea typeface="宋体" pitchFamily="2" charset="-122"/>
                </a:rPr>
                <a:t>     </a:t>
              </a:r>
              <a:r>
                <a:rPr lang="zh-CN" altLang="zh-CN" sz="2600" b="1" dirty="0">
                  <a:latin typeface="宋体" pitchFamily="2" charset="-122"/>
                  <a:ea typeface="宋体" pitchFamily="2" charset="-122"/>
                </a:rPr>
                <a:t>，恒有</a:t>
              </a:r>
              <a:endParaRPr lang="zh-CN" altLang="en-US" sz="2600" b="1" dirty="0">
                <a:latin typeface="宋体" pitchFamily="2" charset="-122"/>
                <a:ea typeface="宋体" pitchFamily="2" charset="-122"/>
              </a:endParaRPr>
            </a:p>
          </p:txBody>
        </p: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86523293"/>
                </p:ext>
              </p:extLst>
            </p:nvPr>
          </p:nvGraphicFramePr>
          <p:xfrm>
            <a:off x="3901463" y="1514401"/>
            <a:ext cx="660400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290" name="Equation" r:id="rId5" imgW="330200" imgH="228600" progId="Equation.DSMT4">
                    <p:embed/>
                  </p:oleObj>
                </mc:Choice>
                <mc:Fallback>
                  <p:oleObj name="Equation" r:id="rId5" imgW="330200" imgH="228600" progId="Equation.DSMT4">
                    <p:embed/>
                    <p:pic>
                      <p:nvPicPr>
                        <p:cNvPr id="0" name="Picture 8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01463" y="1514401"/>
                          <a:ext cx="660400" cy="457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6" name="对象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1087984"/>
              </p:ext>
            </p:extLst>
          </p:nvPr>
        </p:nvGraphicFramePr>
        <p:xfrm>
          <a:off x="3779912" y="1976066"/>
          <a:ext cx="20558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1" name="Equation" r:id="rId7" imgW="1028700" imgH="228600" progId="Equation.DSMT4">
                  <p:embed/>
                </p:oleObj>
              </mc:Choice>
              <mc:Fallback>
                <p:oleObj name="Equation" r:id="rId7" imgW="1028700" imgH="228600" progId="Equation.DSMT4">
                  <p:embed/>
                  <p:pic>
                    <p:nvPicPr>
                      <p:cNvPr id="0" name="Picture 8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912" y="1976066"/>
                        <a:ext cx="2055812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9636509"/>
              </p:ext>
            </p:extLst>
          </p:nvPr>
        </p:nvGraphicFramePr>
        <p:xfrm>
          <a:off x="5940152" y="1976066"/>
          <a:ext cx="19288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2" name="Equation" r:id="rId9" imgW="965200" imgH="228600" progId="Equation.DSMT4">
                  <p:embed/>
                </p:oleObj>
              </mc:Choice>
              <mc:Fallback>
                <p:oleObj name="Equation" r:id="rId9" imgW="965200" imgH="228600" progId="Equation.DSMT4">
                  <p:embed/>
                  <p:pic>
                    <p:nvPicPr>
                      <p:cNvPr id="0" name="Picture 8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1976066"/>
                        <a:ext cx="1928813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39552" y="2564904"/>
            <a:ext cx="57606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2) </a:t>
            </a:r>
            <a:r>
              <a:rPr lang="zh-CN" altLang="zh-CN" sz="2600" b="1" dirty="0"/>
              <a:t>由</a:t>
            </a:r>
            <a:r>
              <a:rPr lang="en-US" altLang="zh-CN" sz="2600" b="1" i="1" dirty="0">
                <a:latin typeface="Times New Roman" pitchFamily="18" charset="0"/>
                <a:cs typeface="Times New Roman" pitchFamily="18" charset="0"/>
              </a:rPr>
              <a:t>AB = </a:t>
            </a: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600" b="1" dirty="0"/>
              <a:t>，不能推出</a:t>
            </a:r>
            <a:r>
              <a:rPr lang="en-US" altLang="zh-CN" sz="2600" b="1" dirty="0"/>
              <a:t> </a:t>
            </a:r>
            <a:r>
              <a:rPr lang="en-US" altLang="zh-CN" sz="26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 = 0 </a:t>
            </a:r>
            <a:r>
              <a:rPr lang="zh-CN" altLang="zh-CN" sz="2600" b="1" dirty="0"/>
              <a:t>或</a:t>
            </a:r>
            <a:r>
              <a:rPr lang="en-US" altLang="zh-CN" sz="2600" b="1" dirty="0"/>
              <a:t> </a:t>
            </a:r>
            <a:r>
              <a:rPr lang="en-US" altLang="zh-CN" sz="26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 = 0</a:t>
            </a:r>
            <a:endParaRPr lang="en-US" altLang="zh-CN" sz="26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3529" y="2924944"/>
            <a:ext cx="7920880" cy="1089412"/>
            <a:chOff x="323529" y="3059668"/>
            <a:chExt cx="7920880" cy="1089412"/>
          </a:xfrm>
        </p:grpSpPr>
        <p:sp>
          <p:nvSpPr>
            <p:cNvPr id="32" name="Text Box 4"/>
            <p:cNvSpPr txBox="1">
              <a:spLocks noChangeArrowheads="1"/>
            </p:cNvSpPr>
            <p:nvPr/>
          </p:nvSpPr>
          <p:spPr bwMode="auto">
            <a:xfrm>
              <a:off x="323529" y="3318083"/>
              <a:ext cx="7920880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400" b="1" dirty="0">
                  <a:solidFill>
                    <a:srgbClr val="0000FF"/>
                  </a:solidFill>
                  <a:latin typeface="宋体" pitchFamily="2" charset="-122"/>
                  <a:ea typeface="宋体" pitchFamily="2" charset="-122"/>
                </a:rPr>
                <a:t>例如                         </a:t>
              </a:r>
              <a:r>
                <a:rPr lang="zh-CN" altLang="zh-CN" sz="2400" b="1" dirty="0"/>
                <a:t>则有</a:t>
              </a:r>
              <a:r>
                <a:rPr lang="en-US" altLang="zh-CN" sz="2400" b="1" dirty="0"/>
                <a:t> </a:t>
              </a:r>
              <a:r>
                <a:rPr lang="en-US" altLang="zh-CN" sz="2400" b="1" i="1" dirty="0">
                  <a:latin typeface="Times New Roman" pitchFamily="18" charset="0"/>
                  <a:cs typeface="Times New Roman" pitchFamily="18" charset="0"/>
                </a:rPr>
                <a:t>AB</a:t>
              </a:r>
              <a:r>
                <a:rPr lang="en-US" altLang="zh-CN" sz="2400" b="1" dirty="0">
                  <a:latin typeface="Times New Roman" pitchFamily="18" charset="0"/>
                  <a:cs typeface="Times New Roman" pitchFamily="18" charset="0"/>
                </a:rPr>
                <a:t> = 0</a:t>
              </a:r>
              <a:r>
                <a:rPr lang="zh-CN" altLang="zh-CN" sz="2400" b="1" dirty="0"/>
                <a:t>，但是</a:t>
              </a:r>
              <a:r>
                <a:rPr lang="en-US" altLang="zh-CN" sz="2400" b="1" i="1" dirty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altLang="zh-CN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CN" sz="24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</a:t>
              </a:r>
              <a:r>
                <a:rPr lang="en-US" altLang="zh-CN" sz="2400" b="1" dirty="0">
                  <a:latin typeface="Times New Roman" pitchFamily="18" charset="0"/>
                  <a:cs typeface="Times New Roman" pitchFamily="18" charset="0"/>
                </a:rPr>
                <a:t> 0</a:t>
              </a:r>
              <a:r>
                <a:rPr lang="zh-CN" altLang="zh-CN" sz="2400" b="1" dirty="0"/>
                <a:t>且</a:t>
              </a:r>
              <a:r>
                <a:rPr lang="en-US" altLang="zh-CN" sz="2400" b="1" i="1" dirty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en-US" altLang="zh-CN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CN" sz="24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</a:t>
              </a:r>
              <a:r>
                <a:rPr lang="en-US" altLang="zh-CN" sz="2400" b="1" dirty="0">
                  <a:latin typeface="Times New Roman" pitchFamily="18" charset="0"/>
                  <a:cs typeface="Times New Roman" pitchFamily="18" charset="0"/>
                </a:rPr>
                <a:t> 0</a:t>
              </a:r>
              <a:endParaRPr kumimoji="1" lang="zh-CN" altLang="en-US" sz="2400" b="1" dirty="0">
                <a:solidFill>
                  <a:srgbClr val="00007D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graphicFrame>
          <p:nvGraphicFramePr>
            <p:cNvPr id="35" name="对象 3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05247760"/>
                </p:ext>
              </p:extLst>
            </p:nvPr>
          </p:nvGraphicFramePr>
          <p:xfrm>
            <a:off x="1185511" y="3077337"/>
            <a:ext cx="1979612" cy="939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293" name="Equation" r:id="rId11" imgW="990170" imgH="469696" progId="Equation.DSMT4">
                    <p:embed/>
                  </p:oleObj>
                </mc:Choice>
                <mc:Fallback>
                  <p:oleObj name="Equation" r:id="rId11" imgW="990170" imgH="469696" progId="Equation.DSMT4">
                    <p:embed/>
                    <p:pic>
                      <p:nvPicPr>
                        <p:cNvPr id="0" name="Picture 8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85511" y="3077337"/>
                          <a:ext cx="1979612" cy="939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" name="对象 3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15520972"/>
                </p:ext>
              </p:extLst>
            </p:nvPr>
          </p:nvGraphicFramePr>
          <p:xfrm>
            <a:off x="3275856" y="3059668"/>
            <a:ext cx="1470025" cy="939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294" name="Equation" r:id="rId13" imgW="736600" imgH="469900" progId="Equation.DSMT4">
                    <p:embed/>
                  </p:oleObj>
                </mc:Choice>
                <mc:Fallback>
                  <p:oleObj name="Equation" r:id="rId13" imgW="736600" imgH="469900" progId="Equation.DSMT4">
                    <p:embed/>
                    <p:pic>
                      <p:nvPicPr>
                        <p:cNvPr id="0" name="Picture 8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75856" y="3059668"/>
                          <a:ext cx="1470025" cy="939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7" name="TextBox 36"/>
          <p:cNvSpPr txBox="1"/>
          <p:nvPr/>
        </p:nvSpPr>
        <p:spPr>
          <a:xfrm>
            <a:off x="539552" y="4077072"/>
            <a:ext cx="57606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3) </a:t>
            </a:r>
            <a:r>
              <a:rPr lang="zh-CN" altLang="zh-CN" sz="2600" b="1" dirty="0"/>
              <a:t>由</a:t>
            </a:r>
            <a:r>
              <a:rPr lang="en-US" altLang="zh-CN" sz="2600" b="1" i="1" dirty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600" b="1" dirty="0"/>
              <a:t> = </a:t>
            </a:r>
            <a:r>
              <a:rPr lang="en-US" altLang="zh-CN" sz="2600" b="1" i="1" dirty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600" b="1" dirty="0"/>
              <a:t>，不能推出</a:t>
            </a:r>
            <a:r>
              <a:rPr lang="en-US" altLang="zh-CN" sz="2600" b="1" dirty="0"/>
              <a:t> </a:t>
            </a:r>
            <a:r>
              <a:rPr lang="en-US" altLang="zh-CN" sz="2600" b="1" i="1" dirty="0">
                <a:latin typeface="Times New Roman" pitchFamily="18" charset="0"/>
                <a:cs typeface="Times New Roman" pitchFamily="18" charset="0"/>
              </a:rPr>
              <a:t>B = C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23528" y="4437112"/>
            <a:ext cx="7920880" cy="1425158"/>
            <a:chOff x="323528" y="4502637"/>
            <a:chExt cx="7920880" cy="1425158"/>
          </a:xfrm>
        </p:grpSpPr>
        <p:sp>
          <p:nvSpPr>
            <p:cNvPr id="38" name="Text Box 4"/>
            <p:cNvSpPr txBox="1">
              <a:spLocks noChangeArrowheads="1"/>
            </p:cNvSpPr>
            <p:nvPr/>
          </p:nvSpPr>
          <p:spPr bwMode="auto">
            <a:xfrm>
              <a:off x="323528" y="4727466"/>
              <a:ext cx="7920880" cy="1200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400" b="1" dirty="0">
                  <a:solidFill>
                    <a:srgbClr val="0000FF"/>
                  </a:solidFill>
                  <a:latin typeface="宋体" pitchFamily="2" charset="-122"/>
                  <a:ea typeface="宋体" pitchFamily="2" charset="-122"/>
                </a:rPr>
                <a:t>例如                                      </a:t>
              </a:r>
              <a:r>
                <a:rPr lang="zh-CN" altLang="zh-CN" sz="2400" b="1" dirty="0"/>
                <a:t>则有</a:t>
              </a:r>
              <a:r>
                <a:rPr lang="en-US" altLang="zh-CN" sz="2400" b="1" dirty="0"/>
                <a:t> </a:t>
              </a:r>
              <a:r>
                <a:rPr lang="en-US" altLang="zh-CN" sz="2400" b="1" i="1" dirty="0">
                  <a:latin typeface="Times New Roman" pitchFamily="18" charset="0"/>
                  <a:cs typeface="Times New Roman" pitchFamily="18" charset="0"/>
                </a:rPr>
                <a:t>AB</a:t>
              </a:r>
              <a:r>
                <a:rPr lang="en-US" altLang="zh-CN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 b="1" i="1" dirty="0">
                <a:latin typeface="Times New Roman" pitchFamily="18" charset="0"/>
                <a:cs typeface="Times New Roman" pitchFamily="18" charset="0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i="1" dirty="0">
                  <a:latin typeface="Times New Roman" pitchFamily="18" charset="0"/>
                  <a:cs typeface="Times New Roman" pitchFamily="18" charset="0"/>
                </a:rPr>
                <a:t>AC</a:t>
              </a:r>
              <a:r>
                <a:rPr lang="en-US" altLang="zh-CN" sz="2400" b="1" dirty="0">
                  <a:latin typeface="Times New Roman" pitchFamily="18" charset="0"/>
                  <a:cs typeface="Times New Roman" pitchFamily="18" charset="0"/>
                </a:rPr>
                <a:t>= 0</a:t>
              </a:r>
              <a:r>
                <a:rPr lang="zh-CN" altLang="zh-CN" sz="2400" b="1" dirty="0"/>
                <a:t>，但是</a:t>
              </a:r>
              <a:r>
                <a:rPr lang="en-US" altLang="zh-CN" sz="2400" b="1" i="1" dirty="0">
                  <a:latin typeface="Times New Roman" pitchFamily="18" charset="0"/>
                  <a:cs typeface="Times New Roman" pitchFamily="18" charset="0"/>
                </a:rPr>
                <a:t> B</a:t>
              </a:r>
              <a:r>
                <a:rPr lang="en-US" altLang="zh-CN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CN" sz="24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</a:t>
              </a:r>
              <a:r>
                <a:rPr lang="en-US" altLang="zh-CN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CN" sz="2400" b="1" i="1" dirty="0">
                  <a:latin typeface="Times New Roman" pitchFamily="18" charset="0"/>
                  <a:cs typeface="Times New Roman" pitchFamily="18" charset="0"/>
                </a:rPr>
                <a:t>C</a:t>
              </a:r>
              <a:endParaRPr kumimoji="1" lang="zh-CN" altLang="en-US" sz="2400" b="1" i="1" dirty="0">
                <a:solidFill>
                  <a:srgbClr val="00007D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graphicFrame>
          <p:nvGraphicFramePr>
            <p:cNvPr id="39" name="对象 3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64443212"/>
                </p:ext>
              </p:extLst>
            </p:nvPr>
          </p:nvGraphicFramePr>
          <p:xfrm>
            <a:off x="1187624" y="4511442"/>
            <a:ext cx="1979612" cy="939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295" name="Equation" r:id="rId15" imgW="990170" imgH="469696" progId="Equation.DSMT4">
                    <p:embed/>
                  </p:oleObj>
                </mc:Choice>
                <mc:Fallback>
                  <p:oleObj name="Equation" r:id="rId15" imgW="990170" imgH="469696" progId="Equation.DSMT4">
                    <p:embed/>
                    <p:pic>
                      <p:nvPicPr>
                        <p:cNvPr id="0" name="Picture 8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87624" y="4511442"/>
                          <a:ext cx="1979612" cy="939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0" name="对象 3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32011144"/>
                </p:ext>
              </p:extLst>
            </p:nvPr>
          </p:nvGraphicFramePr>
          <p:xfrm>
            <a:off x="3213100" y="4502637"/>
            <a:ext cx="1597025" cy="939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296" name="Equation" r:id="rId17" imgW="799753" imgH="469696" progId="Equation.DSMT4">
                    <p:embed/>
                  </p:oleObj>
                </mc:Choice>
                <mc:Fallback>
                  <p:oleObj name="Equation" r:id="rId17" imgW="799753" imgH="469696" progId="Equation.DSMT4">
                    <p:embed/>
                    <p:pic>
                      <p:nvPicPr>
                        <p:cNvPr id="0" name="Picture 8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13100" y="4502637"/>
                          <a:ext cx="1597025" cy="939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" name="对象 4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40488612"/>
                </p:ext>
              </p:extLst>
            </p:nvPr>
          </p:nvGraphicFramePr>
          <p:xfrm>
            <a:off x="4956175" y="4512162"/>
            <a:ext cx="1522413" cy="939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297" name="Equation" r:id="rId19" imgW="761669" imgH="469696" progId="Equation.DSMT4">
                    <p:embed/>
                  </p:oleObj>
                </mc:Choice>
                <mc:Fallback>
                  <p:oleObj name="Equation" r:id="rId19" imgW="761669" imgH="469696" progId="Equation.DSMT4">
                    <p:embed/>
                    <p:pic>
                      <p:nvPicPr>
                        <p:cNvPr id="0" name="Picture 8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56175" y="4512162"/>
                          <a:ext cx="1522413" cy="939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1152526"/>
              </p:ext>
            </p:extLst>
          </p:nvPr>
        </p:nvGraphicFramePr>
        <p:xfrm>
          <a:off x="404813" y="1963738"/>
          <a:ext cx="330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8" name="Equation" r:id="rId21" imgW="1651000" imgH="228600" progId="Equation.DSMT4">
                  <p:embed/>
                </p:oleObj>
              </mc:Choice>
              <mc:Fallback>
                <p:oleObj name="Equation" r:id="rId21" imgW="1651000" imgH="228600" progId="Equation.DSMT4">
                  <p:embed/>
                  <p:pic>
                    <p:nvPicPr>
                      <p:cNvPr id="0" name="Picture 8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813" y="1963738"/>
                        <a:ext cx="33020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矩形 28"/>
          <p:cNvSpPr/>
          <p:nvPr/>
        </p:nvSpPr>
        <p:spPr>
          <a:xfrm>
            <a:off x="395536" y="116632"/>
            <a:ext cx="2145411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举例验证</a:t>
            </a:r>
          </a:p>
        </p:txBody>
      </p:sp>
    </p:spTree>
    <p:extLst>
      <p:ext uri="{BB962C8B-B14F-4D97-AF65-F5344CB8AC3E}">
        <p14:creationId xmlns:p14="http://schemas.microsoft.com/office/powerpoint/2010/main" val="312083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7" grpId="0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4010696" y="2175247"/>
            <a:ext cx="8115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  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3)</a:t>
            </a:r>
            <a:r>
              <a:rPr lang="zh-CN" altLang="zh-CN" sz="2400" dirty="0"/>
              <a:t> </a:t>
            </a:r>
            <a:endParaRPr kumimoji="1" lang="zh-CN" altLang="en-US" sz="2400" b="1" dirty="0">
              <a:solidFill>
                <a:srgbClr val="0000FF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二</a:t>
            </a:r>
            <a:r>
              <a:rPr lang="zh-CN" altLang="zh-CN" dirty="0">
                <a:solidFill>
                  <a:srgbClr val="000000"/>
                </a:solidFill>
              </a:rPr>
              <a:t>矩阵的运算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95573" y="518096"/>
            <a:ext cx="757277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练习：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1)                                                                      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求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AB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；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55576" y="4777778"/>
            <a:ext cx="6120680" cy="504056"/>
            <a:chOff x="1109650" y="5682435"/>
            <a:chExt cx="6120680" cy="504056"/>
          </a:xfrm>
        </p:grpSpPr>
        <p:sp>
          <p:nvSpPr>
            <p:cNvPr id="34" name="Text Box 4"/>
            <p:cNvSpPr txBox="1">
              <a:spLocks noChangeArrowheads="1"/>
            </p:cNvSpPr>
            <p:nvPr/>
          </p:nvSpPr>
          <p:spPr bwMode="auto">
            <a:xfrm>
              <a:off x="1109650" y="5724826"/>
              <a:ext cx="612068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400" b="1" dirty="0">
                  <a:latin typeface="Times New Roman" pitchFamily="18" charset="0"/>
                  <a:ea typeface="楷体_GB2312" pitchFamily="49" charset="-122"/>
                </a:rPr>
                <a:t>   </a:t>
              </a:r>
              <a:r>
                <a:rPr kumimoji="1" lang="en-US" altLang="zh-CN" sz="2400" b="1" dirty="0">
                  <a:latin typeface="Times New Roman" pitchFamily="18" charset="0"/>
                  <a:ea typeface="楷体_GB2312" pitchFamily="49" charset="-122"/>
                </a:rPr>
                <a:t>    </a:t>
              </a:r>
              <a:r>
                <a:rPr lang="en-US" altLang="zh-CN" sz="2400" dirty="0"/>
                <a:t>                </a:t>
              </a:r>
              <a:r>
                <a:rPr kumimoji="1" lang="zh-CN" altLang="zh-CN" sz="2400" b="1" dirty="0">
                  <a:solidFill>
                    <a:srgbClr val="0000FF"/>
                  </a:solidFill>
                  <a:latin typeface="Times New Roman" pitchFamily="18" charset="0"/>
                  <a:ea typeface="楷体_GB2312" pitchFamily="49" charset="-122"/>
                </a:rPr>
                <a:t>（行向量乘以列向量是一个数）</a:t>
              </a:r>
              <a:endParaRPr kumimoji="1" lang="zh-CN" altLang="en-US" sz="24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endParaRPr>
            </a:p>
          </p:txBody>
        </p:sp>
        <p:graphicFrame>
          <p:nvGraphicFramePr>
            <p:cNvPr id="15" name="对象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27358058"/>
                </p:ext>
              </p:extLst>
            </p:nvPr>
          </p:nvGraphicFramePr>
          <p:xfrm>
            <a:off x="1835696" y="5682435"/>
            <a:ext cx="1065212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214" name="Equation" r:id="rId3" imgW="533169" imgH="228501" progId="Equation.DSMT4">
                    <p:embed/>
                  </p:oleObj>
                </mc:Choice>
                <mc:Fallback>
                  <p:oleObj name="Equation" r:id="rId3" imgW="533169" imgH="228501" progId="Equation.DSMT4">
                    <p:embed/>
                    <p:pic>
                      <p:nvPicPr>
                        <p:cNvPr id="0" name="Picture 49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35696" y="5682435"/>
                          <a:ext cx="1065212" cy="457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755576" y="2141077"/>
            <a:ext cx="72008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  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2)</a:t>
            </a:r>
            <a:r>
              <a:rPr lang="zh-CN" altLang="zh-CN" sz="2400" dirty="0"/>
              <a:t> </a:t>
            </a:r>
            <a:r>
              <a:rPr lang="en-US" altLang="zh-CN" sz="2400" dirty="0"/>
              <a:t>              </a:t>
            </a:r>
            <a:endParaRPr kumimoji="1" lang="zh-CN" altLang="en-US" sz="2400" b="1" dirty="0">
              <a:solidFill>
                <a:srgbClr val="0000FF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3702975"/>
              </p:ext>
            </p:extLst>
          </p:nvPr>
        </p:nvGraphicFramePr>
        <p:xfrm>
          <a:off x="1441897" y="-27384"/>
          <a:ext cx="5154612" cy="1728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15" name="Equation" r:id="rId5" imgW="2578100" imgH="927100" progId="Equation.DSMT4">
                  <p:embed/>
                </p:oleObj>
              </mc:Choice>
              <mc:Fallback>
                <p:oleObj name="Equation" r:id="rId5" imgW="2578100" imgH="927100" progId="Equation.DSMT4">
                  <p:embed/>
                  <p:pic>
                    <p:nvPicPr>
                      <p:cNvPr id="0" name="Picture 4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1897" y="-27384"/>
                        <a:ext cx="5154612" cy="17281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046251"/>
              </p:ext>
            </p:extLst>
          </p:nvPr>
        </p:nvGraphicFramePr>
        <p:xfrm>
          <a:off x="1625638" y="1700808"/>
          <a:ext cx="1776412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16" name="Equation" r:id="rId7" imgW="889000" imgH="698500" progId="Equation.DSMT4">
                  <p:embed/>
                </p:oleObj>
              </mc:Choice>
              <mc:Fallback>
                <p:oleObj name="Equation" r:id="rId7" imgW="889000" imgH="698500" progId="Equation.DSMT4">
                  <p:embed/>
                  <p:pic>
                    <p:nvPicPr>
                      <p:cNvPr id="0" name="Picture 4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5638" y="1700808"/>
                        <a:ext cx="1776412" cy="1397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225168"/>
              </p:ext>
            </p:extLst>
          </p:nvPr>
        </p:nvGraphicFramePr>
        <p:xfrm>
          <a:off x="4534797" y="3749698"/>
          <a:ext cx="9906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17" name="Equation" r:id="rId9" imgW="494870" imgH="253780" progId="Equation.DSMT4">
                  <p:embed/>
                </p:oleObj>
              </mc:Choice>
              <mc:Fallback>
                <p:oleObj name="Equation" r:id="rId9" imgW="494870" imgH="253780" progId="Equation.DSMT4">
                  <p:embed/>
                  <p:pic>
                    <p:nvPicPr>
                      <p:cNvPr id="0" name="Picture 4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4797" y="3749698"/>
                        <a:ext cx="99060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6750824"/>
              </p:ext>
            </p:extLst>
          </p:nvPr>
        </p:nvGraphicFramePr>
        <p:xfrm>
          <a:off x="4572000" y="1628775"/>
          <a:ext cx="2122488" cy="14877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18" name="Equation" r:id="rId11" imgW="927100" imgH="698500" progId="Equation.DSMT4">
                  <p:embed/>
                </p:oleObj>
              </mc:Choice>
              <mc:Fallback>
                <p:oleObj name="Equation" r:id="rId11" imgW="927100" imgH="698500" progId="Equation.DSMT4">
                  <p:embed/>
                  <p:pic>
                    <p:nvPicPr>
                      <p:cNvPr id="0" name="Picture 4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628775"/>
                        <a:ext cx="2122488" cy="14877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022552"/>
              </p:ext>
            </p:extLst>
          </p:nvPr>
        </p:nvGraphicFramePr>
        <p:xfrm>
          <a:off x="5661744" y="3196952"/>
          <a:ext cx="2006600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19" name="Equation" r:id="rId13" imgW="876300" imgH="698500" progId="Equation.DSMT4">
                  <p:embed/>
                </p:oleObj>
              </mc:Choice>
              <mc:Fallback>
                <p:oleObj name="Equation" r:id="rId13" imgW="876300" imgH="698500" progId="Equation.DSMT4">
                  <p:embed/>
                  <p:pic>
                    <p:nvPicPr>
                      <p:cNvPr id="0" name="Picture 4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1744" y="3196952"/>
                        <a:ext cx="2006600" cy="160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5971504"/>
              </p:ext>
            </p:extLst>
          </p:nvPr>
        </p:nvGraphicFramePr>
        <p:xfrm>
          <a:off x="1388939" y="3292746"/>
          <a:ext cx="2995612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20" name="Equation" r:id="rId15" imgW="1498600" imgH="698500" progId="Equation.DSMT4">
                  <p:embed/>
                </p:oleObj>
              </mc:Choice>
              <mc:Fallback>
                <p:oleObj name="Equation" r:id="rId15" imgW="1498600" imgH="698500" progId="Equation.DSMT4">
                  <p:embed/>
                  <p:pic>
                    <p:nvPicPr>
                      <p:cNvPr id="0" name="Picture 5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8939" y="3292746"/>
                        <a:ext cx="2995612" cy="1397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1115616" y="5353842"/>
            <a:ext cx="6120680" cy="484683"/>
            <a:chOff x="2227769" y="3940395"/>
            <a:chExt cx="6120680" cy="484683"/>
          </a:xfrm>
        </p:grpSpPr>
        <p:sp>
          <p:nvSpPr>
            <p:cNvPr id="39" name="Text Box 4"/>
            <p:cNvSpPr txBox="1">
              <a:spLocks noChangeArrowheads="1"/>
            </p:cNvSpPr>
            <p:nvPr/>
          </p:nvSpPr>
          <p:spPr bwMode="auto">
            <a:xfrm>
              <a:off x="2227769" y="3963413"/>
              <a:ext cx="612068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400" b="1" dirty="0">
                  <a:latin typeface="Times New Roman" pitchFamily="18" charset="0"/>
                  <a:ea typeface="楷体_GB2312" pitchFamily="49" charset="-122"/>
                </a:rPr>
                <a:t> </a:t>
              </a:r>
              <a:r>
                <a:rPr lang="zh-CN" altLang="zh-CN" sz="2400" dirty="0"/>
                <a:t> </a:t>
              </a:r>
              <a:r>
                <a:rPr lang="en-US" altLang="zh-CN" sz="2400" dirty="0"/>
                <a:t>                </a:t>
              </a:r>
              <a:r>
                <a:rPr kumimoji="1" lang="zh-CN" altLang="zh-CN" sz="2400" b="1" dirty="0">
                  <a:solidFill>
                    <a:srgbClr val="0000FF"/>
                  </a:solidFill>
                  <a:latin typeface="Times New Roman" pitchFamily="18" charset="0"/>
                  <a:ea typeface="楷体_GB2312" pitchFamily="49" charset="-122"/>
                </a:rPr>
                <a:t>（</a:t>
              </a:r>
              <a:r>
                <a:rPr kumimoji="1" lang="zh-CN" altLang="en-US" sz="2400" b="1" dirty="0">
                  <a:solidFill>
                    <a:srgbClr val="0000FF"/>
                  </a:solidFill>
                  <a:latin typeface="Times New Roman" pitchFamily="18" charset="0"/>
                  <a:ea typeface="楷体_GB2312" pitchFamily="49" charset="-122"/>
                </a:rPr>
                <a:t>列</a:t>
              </a:r>
              <a:r>
                <a:rPr kumimoji="1" lang="zh-CN" altLang="zh-CN" sz="2400" b="1" dirty="0">
                  <a:solidFill>
                    <a:srgbClr val="0000FF"/>
                  </a:solidFill>
                  <a:latin typeface="Times New Roman" pitchFamily="18" charset="0"/>
                  <a:ea typeface="楷体_GB2312" pitchFamily="49" charset="-122"/>
                </a:rPr>
                <a:t>向量乘以</a:t>
              </a:r>
              <a:r>
                <a:rPr kumimoji="1" lang="zh-CN" altLang="en-US" sz="2400" b="1" dirty="0">
                  <a:solidFill>
                    <a:srgbClr val="0000FF"/>
                  </a:solidFill>
                  <a:latin typeface="Times New Roman" pitchFamily="18" charset="0"/>
                  <a:ea typeface="楷体_GB2312" pitchFamily="49" charset="-122"/>
                </a:rPr>
                <a:t>行</a:t>
              </a:r>
              <a:r>
                <a:rPr kumimoji="1" lang="zh-CN" altLang="zh-CN" sz="2400" b="1" dirty="0">
                  <a:solidFill>
                    <a:srgbClr val="0000FF"/>
                  </a:solidFill>
                  <a:latin typeface="Times New Roman" pitchFamily="18" charset="0"/>
                  <a:ea typeface="楷体_GB2312" pitchFamily="49" charset="-122"/>
                </a:rPr>
                <a:t>向量是一个</a:t>
              </a:r>
              <a:r>
                <a:rPr kumimoji="1" lang="zh-CN" altLang="en-US" sz="2400" b="1" dirty="0">
                  <a:solidFill>
                    <a:srgbClr val="0000FF"/>
                  </a:solidFill>
                  <a:latin typeface="Times New Roman" pitchFamily="18" charset="0"/>
                  <a:ea typeface="楷体_GB2312" pitchFamily="49" charset="-122"/>
                </a:rPr>
                <a:t>矩阵</a:t>
              </a:r>
              <a:r>
                <a:rPr kumimoji="1" lang="zh-CN" altLang="zh-CN" sz="2400" b="1" dirty="0">
                  <a:solidFill>
                    <a:srgbClr val="0000FF"/>
                  </a:solidFill>
                  <a:latin typeface="Times New Roman" pitchFamily="18" charset="0"/>
                  <a:ea typeface="楷体_GB2312" pitchFamily="49" charset="-122"/>
                </a:rPr>
                <a:t>）</a:t>
              </a:r>
              <a:endParaRPr kumimoji="1" lang="zh-CN" altLang="en-US" sz="24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endParaRPr>
            </a:p>
          </p:txBody>
        </p:sp>
        <p:graphicFrame>
          <p:nvGraphicFramePr>
            <p:cNvPr id="40" name="对象 3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63641615"/>
                </p:ext>
              </p:extLst>
            </p:nvPr>
          </p:nvGraphicFramePr>
          <p:xfrm>
            <a:off x="2549810" y="3940395"/>
            <a:ext cx="1065212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221" name="Equation" r:id="rId17" imgW="533169" imgH="228501" progId="Equation.DSMT4">
                    <p:embed/>
                  </p:oleObj>
                </mc:Choice>
                <mc:Fallback>
                  <p:oleObj name="Equation" r:id="rId17" imgW="533169" imgH="228501" progId="Equation.DSMT4">
                    <p:embed/>
                    <p:pic>
                      <p:nvPicPr>
                        <p:cNvPr id="0" name="Picture 50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49810" y="3940395"/>
                          <a:ext cx="1065212" cy="457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9" name="Group 2"/>
          <p:cNvGrpSpPr>
            <a:grpSpLocks/>
          </p:cNvGrpSpPr>
          <p:nvPr/>
        </p:nvGrpSpPr>
        <p:grpSpPr bwMode="auto">
          <a:xfrm>
            <a:off x="1043608" y="2924944"/>
            <a:ext cx="6984776" cy="3148978"/>
            <a:chOff x="2688" y="1536"/>
            <a:chExt cx="3024" cy="2367"/>
          </a:xfrm>
        </p:grpSpPr>
        <p:sp>
          <p:nvSpPr>
            <p:cNvPr id="20" name="Line 3"/>
            <p:cNvSpPr>
              <a:spLocks noChangeShapeType="1"/>
            </p:cNvSpPr>
            <p:nvPr/>
          </p:nvSpPr>
          <p:spPr bwMode="auto">
            <a:xfrm>
              <a:off x="2688" y="163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1" name="Line 4"/>
            <p:cNvSpPr>
              <a:spLocks noChangeShapeType="1"/>
            </p:cNvSpPr>
            <p:nvPr/>
          </p:nvSpPr>
          <p:spPr bwMode="auto">
            <a:xfrm>
              <a:off x="2688" y="168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2" name="Line 5"/>
            <p:cNvSpPr>
              <a:spLocks noChangeShapeType="1"/>
            </p:cNvSpPr>
            <p:nvPr/>
          </p:nvSpPr>
          <p:spPr bwMode="auto">
            <a:xfrm>
              <a:off x="2688" y="379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3" name="Line 6"/>
            <p:cNvSpPr>
              <a:spLocks noChangeShapeType="1"/>
            </p:cNvSpPr>
            <p:nvPr/>
          </p:nvSpPr>
          <p:spPr bwMode="auto">
            <a:xfrm>
              <a:off x="2688" y="384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5" name="Line 7"/>
            <p:cNvSpPr>
              <a:spLocks noChangeShapeType="1"/>
            </p:cNvSpPr>
            <p:nvPr/>
          </p:nvSpPr>
          <p:spPr bwMode="auto">
            <a:xfrm rot="-5400000">
              <a:off x="1585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" name="Line 8"/>
            <p:cNvSpPr>
              <a:spLocks noChangeShapeType="1"/>
            </p:cNvSpPr>
            <p:nvPr/>
          </p:nvSpPr>
          <p:spPr bwMode="auto">
            <a:xfrm rot="-5400000">
              <a:off x="1551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8" name="Line 9"/>
            <p:cNvSpPr>
              <a:spLocks noChangeShapeType="1"/>
            </p:cNvSpPr>
            <p:nvPr/>
          </p:nvSpPr>
          <p:spPr bwMode="auto">
            <a:xfrm rot="-5400000">
              <a:off x="4466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" name="Line 10"/>
            <p:cNvSpPr>
              <a:spLocks noChangeShapeType="1"/>
            </p:cNvSpPr>
            <p:nvPr/>
          </p:nvSpPr>
          <p:spPr bwMode="auto">
            <a:xfrm rot="-5400000">
              <a:off x="4432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204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二</a:t>
            </a:r>
            <a:r>
              <a:rPr lang="zh-CN" altLang="zh-CN" dirty="0">
                <a:solidFill>
                  <a:srgbClr val="000000"/>
                </a:solidFill>
              </a:rPr>
              <a:t>矩阵的运算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448088" y="200447"/>
            <a:ext cx="757277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练习：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4) </a:t>
            </a:r>
            <a:endParaRPr kumimoji="1" lang="zh-CN" altLang="en-US" sz="2400" b="1" dirty="0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1282145" y="662112"/>
            <a:ext cx="5904656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  </a:t>
            </a:r>
            <a:endParaRPr lang="en-US" altLang="zh-CN" sz="2400" dirty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400" dirty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400" dirty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400" dirty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/>
              <a:t>       </a:t>
            </a:r>
            <a:r>
              <a:rPr kumimoji="1" lang="zh-CN" altLang="zh-CN" sz="24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（对角矩阵的</a:t>
            </a: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乘积</a:t>
            </a:r>
            <a:r>
              <a:rPr kumimoji="1" lang="zh-CN" altLang="zh-CN" sz="24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还是一个对角矩阵）；</a:t>
            </a:r>
            <a:endParaRPr kumimoji="1" lang="zh-CN" altLang="en-US" sz="2400" b="1" dirty="0">
              <a:solidFill>
                <a:srgbClr val="0000FF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226801"/>
              </p:ext>
            </p:extLst>
          </p:nvPr>
        </p:nvGraphicFramePr>
        <p:xfrm>
          <a:off x="1990626" y="291872"/>
          <a:ext cx="4794250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98" name="Equation" r:id="rId3" imgW="2400300" imgH="939800" progId="Equation.DSMT4">
                  <p:embed/>
                </p:oleObj>
              </mc:Choice>
              <mc:Fallback>
                <p:oleObj name="Equation" r:id="rId3" imgW="2400300" imgH="939800" progId="Equation.DSMT4">
                  <p:embed/>
                  <p:pic>
                    <p:nvPicPr>
                      <p:cNvPr id="0" name="Picture 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0626" y="291872"/>
                        <a:ext cx="4794250" cy="187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1303203" y="2708920"/>
            <a:ext cx="7344816" cy="482600"/>
            <a:chOff x="732443" y="5632152"/>
            <a:chExt cx="7344816" cy="482600"/>
          </a:xfrm>
        </p:grpSpPr>
        <p:graphicFrame>
          <p:nvGraphicFramePr>
            <p:cNvPr id="22" name="对象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67184557"/>
                </p:ext>
              </p:extLst>
            </p:nvPr>
          </p:nvGraphicFramePr>
          <p:xfrm>
            <a:off x="1535118" y="5632152"/>
            <a:ext cx="1380698" cy="482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99" name="Equation" r:id="rId5" imgW="710891" imgH="241195" progId="Equation.DSMT4">
                    <p:embed/>
                  </p:oleObj>
                </mc:Choice>
                <mc:Fallback>
                  <p:oleObj name="Equation" r:id="rId5" imgW="710891" imgH="241195" progId="Equation.DSMT4">
                    <p:embed/>
                    <p:pic>
                      <p:nvPicPr>
                        <p:cNvPr id="0" name="Picture 10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35118" y="5632152"/>
                          <a:ext cx="1380698" cy="482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" name="Text Box 4"/>
            <p:cNvSpPr txBox="1">
              <a:spLocks noChangeArrowheads="1"/>
            </p:cNvSpPr>
            <p:nvPr/>
          </p:nvSpPr>
          <p:spPr bwMode="auto">
            <a:xfrm>
              <a:off x="732443" y="5642169"/>
              <a:ext cx="734481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400" b="1" dirty="0">
                  <a:solidFill>
                    <a:srgbClr val="0000FF"/>
                  </a:solidFill>
                  <a:latin typeface="Times New Roman" pitchFamily="18" charset="0"/>
                  <a:ea typeface="楷体_GB2312" pitchFamily="49" charset="-122"/>
                </a:rPr>
                <a:t> </a:t>
              </a:r>
              <a:r>
                <a:rPr kumimoji="1" lang="en-US" altLang="zh-CN" sz="2400" b="1" dirty="0">
                  <a:latin typeface="Times New Roman" pitchFamily="18" charset="0"/>
                  <a:ea typeface="楷体_GB2312" pitchFamily="49" charset="-122"/>
                </a:rPr>
                <a:t>5)</a:t>
              </a:r>
              <a:r>
                <a:rPr lang="zh-CN" altLang="zh-CN" sz="2400" dirty="0"/>
                <a:t> </a:t>
              </a:r>
              <a:r>
                <a:rPr lang="en-US" altLang="zh-CN" sz="2400" dirty="0"/>
                <a:t>                        </a:t>
              </a:r>
            </a:p>
          </p:txBody>
        </p:sp>
      </p:grp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469147" y="3454517"/>
            <a:ext cx="790733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运算规则</a:t>
            </a: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：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（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1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）</a:t>
            </a:r>
            <a:r>
              <a:rPr kumimoji="1" lang="en-US" altLang="zh-CN" sz="24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AB</a:t>
            </a:r>
            <a:r>
              <a:rPr kumimoji="1" lang="en-US" altLang="zh-CN" sz="24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)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C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  <a:sym typeface="Symbol"/>
              </a:rPr>
              <a:t>=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A</a:t>
            </a:r>
            <a:r>
              <a:rPr kumimoji="1" lang="zh-CN" altLang="en-US" sz="24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 </a:t>
            </a:r>
            <a:r>
              <a:rPr kumimoji="1" lang="en-US" altLang="zh-CN" sz="24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(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BC</a:t>
            </a:r>
            <a:r>
              <a:rPr kumimoji="1" lang="en-US" altLang="zh-CN" sz="24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)</a:t>
            </a:r>
            <a:endParaRPr kumimoji="1" lang="en-US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469146" y="3965166"/>
            <a:ext cx="790733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（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2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）</a:t>
            </a:r>
            <a:r>
              <a:rPr kumimoji="1" lang="zh-CN" altLang="en-US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</a:t>
            </a:r>
            <a:r>
              <a:rPr kumimoji="1" lang="en-US" altLang="zh-CN" sz="24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(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AB</a:t>
            </a:r>
            <a:r>
              <a:rPr kumimoji="1" lang="en-US" altLang="zh-CN" sz="24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)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  <a:sym typeface="Symbol"/>
              </a:rPr>
              <a:t>=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</a:t>
            </a:r>
            <a:r>
              <a:rPr kumimoji="1" lang="en-US" altLang="zh-CN" sz="24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(</a:t>
            </a:r>
            <a:r>
              <a:rPr kumimoji="1" lang="zh-CN" altLang="en-US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 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A</a:t>
            </a:r>
            <a:r>
              <a:rPr kumimoji="1" lang="en-US" altLang="zh-CN" sz="24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)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B=A</a:t>
            </a:r>
            <a:r>
              <a:rPr kumimoji="1" lang="zh-CN" altLang="en-US" sz="24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 </a:t>
            </a:r>
            <a:r>
              <a:rPr kumimoji="1" lang="en-US" altLang="zh-CN" sz="24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(</a:t>
            </a:r>
            <a:r>
              <a:rPr kumimoji="1" lang="zh-CN" altLang="en-US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 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B</a:t>
            </a:r>
            <a:r>
              <a:rPr kumimoji="1" lang="en-US" altLang="zh-CN" sz="24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)</a:t>
            </a:r>
            <a:endParaRPr kumimoji="1" lang="en-US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434083" y="4509120"/>
            <a:ext cx="790733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（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3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）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A</a:t>
            </a:r>
            <a:r>
              <a:rPr kumimoji="1" lang="en-US" altLang="zh-CN" sz="24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(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B+C</a:t>
            </a:r>
            <a:r>
              <a:rPr kumimoji="1" lang="en-US" altLang="zh-CN" sz="24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)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  <a:sym typeface="Symbol"/>
              </a:rPr>
              <a:t>=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AB+AC</a:t>
            </a:r>
            <a:endParaRPr kumimoji="1" lang="en-US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567323" y="5013945"/>
            <a:ext cx="790733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          </a:t>
            </a:r>
            <a:r>
              <a:rPr kumimoji="1" lang="en-US" altLang="zh-CN" sz="24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B+C</a:t>
            </a:r>
            <a:r>
              <a:rPr kumimoji="1" lang="en-US" altLang="zh-CN" sz="2400" b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)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A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  <a:sym typeface="Symbol"/>
              </a:rPr>
              <a:t>=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Symbol"/>
              </a:rPr>
              <a:t>BA+CA</a:t>
            </a:r>
            <a:endParaRPr kumimoji="1" lang="en-US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278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练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习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>
              <a:solidFill>
                <a:srgbClr val="000000"/>
              </a:solidFill>
            </a:endParaRPr>
          </a:p>
          <a:p>
            <a:r>
              <a:rPr lang="zh-CN" altLang="en-US">
                <a:solidFill>
                  <a:srgbClr val="000000"/>
                </a:solidFill>
              </a:rPr>
              <a:t>题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428596" y="0"/>
            <a:ext cx="77167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练习：</a:t>
            </a:r>
            <a:r>
              <a:rPr lang="en-US" altLang="zh-CN" sz="2400" dirty="0"/>
              <a:t> </a:t>
            </a:r>
            <a:endParaRPr kumimoji="1" lang="zh-CN" altLang="en-US" sz="2400" b="1" dirty="0">
              <a:solidFill>
                <a:srgbClr val="0000FF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aphicFrame>
        <p:nvGraphicFramePr>
          <p:cNvPr id="23" name="Object 6"/>
          <p:cNvGraphicFramePr>
            <a:graphicFrameLocks noChangeAspect="1"/>
          </p:cNvGraphicFramePr>
          <p:nvPr/>
        </p:nvGraphicFramePr>
        <p:xfrm>
          <a:off x="1552575" y="2928938"/>
          <a:ext cx="25241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02" name="Equation" r:id="rId3" imgW="114102" imgH="177492" progId="Equation.DSMT4">
                  <p:embed/>
                </p:oleObj>
              </mc:Choice>
              <mc:Fallback>
                <p:oleObj name="Equation" r:id="rId3" imgW="114102" imgH="17749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2575" y="2928938"/>
                        <a:ext cx="252413" cy="392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428596" y="500042"/>
            <a:ext cx="7715304" cy="2677656"/>
            <a:chOff x="714348" y="1000108"/>
            <a:chExt cx="7715304" cy="2677656"/>
          </a:xfrm>
        </p:grpSpPr>
        <p:sp>
          <p:nvSpPr>
            <p:cNvPr id="25" name="TextBox 24"/>
            <p:cNvSpPr txBox="1"/>
            <p:nvPr/>
          </p:nvSpPr>
          <p:spPr>
            <a:xfrm>
              <a:off x="714348" y="1000108"/>
              <a:ext cx="7715304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+mn-ea"/>
                </a:rPr>
                <a:t>3.</a:t>
              </a:r>
              <a:r>
                <a:rPr lang="zh-CN" altLang="en-US" sz="2400" b="1" dirty="0">
                  <a:latin typeface="+mn-ea"/>
                </a:rPr>
                <a:t>已知两个线性变换</a:t>
              </a:r>
              <a:endParaRPr lang="en-US" altLang="zh-CN" sz="2400" b="1" dirty="0">
                <a:latin typeface="+mn-ea"/>
              </a:endParaRPr>
            </a:p>
            <a:p>
              <a:endParaRPr lang="en-US" altLang="zh-CN" sz="2400" b="1" dirty="0">
                <a:latin typeface="+mn-ea"/>
              </a:endParaRPr>
            </a:p>
            <a:p>
              <a:endParaRPr lang="en-US" altLang="zh-CN" sz="2400" b="1" dirty="0">
                <a:latin typeface="+mn-ea"/>
              </a:endParaRPr>
            </a:p>
            <a:p>
              <a:endParaRPr lang="en-US" altLang="zh-CN" sz="2400" b="1" dirty="0">
                <a:latin typeface="+mn-ea"/>
              </a:endParaRPr>
            </a:p>
            <a:p>
              <a:endParaRPr lang="en-US" altLang="zh-CN" sz="2400" b="1" dirty="0">
                <a:latin typeface="+mn-ea"/>
              </a:endParaRPr>
            </a:p>
            <a:p>
              <a:endParaRPr lang="en-US" altLang="zh-CN" sz="2400" b="1" dirty="0">
                <a:latin typeface="+mn-ea"/>
              </a:endParaRPr>
            </a:p>
            <a:p>
              <a:r>
                <a:rPr lang="zh-CN" altLang="en-US" sz="2400" b="1" dirty="0">
                  <a:latin typeface="+mn-ea"/>
                </a:rPr>
                <a:t>求从        到         的线性变换</a:t>
              </a:r>
              <a:r>
                <a:rPr lang="en-US" altLang="zh-CN" sz="2400" b="1" dirty="0">
                  <a:latin typeface="+mn-ea"/>
                </a:rPr>
                <a:t>.</a:t>
              </a:r>
            </a:p>
          </p:txBody>
        </p:sp>
        <p:graphicFrame>
          <p:nvGraphicFramePr>
            <p:cNvPr id="26" name="Object 4"/>
            <p:cNvGraphicFramePr>
              <a:graphicFrameLocks noChangeAspect="1"/>
            </p:cNvGraphicFramePr>
            <p:nvPr/>
          </p:nvGraphicFramePr>
          <p:xfrm>
            <a:off x="4500562" y="1617661"/>
            <a:ext cx="3084512" cy="1597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903" name="Equation" r:id="rId5" imgW="1396394" imgH="723586" progId="Equation.DSMT4">
                    <p:embed/>
                  </p:oleObj>
                </mc:Choice>
                <mc:Fallback>
                  <p:oleObj name="Equation" r:id="rId5" imgW="1396394" imgH="723586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00562" y="1617661"/>
                          <a:ext cx="3084512" cy="15970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Object 5"/>
            <p:cNvGraphicFramePr>
              <a:graphicFrameLocks noChangeAspect="1"/>
            </p:cNvGraphicFramePr>
            <p:nvPr/>
          </p:nvGraphicFramePr>
          <p:xfrm>
            <a:off x="857224" y="1585558"/>
            <a:ext cx="3365501" cy="15954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904" name="Equation" r:id="rId7" imgW="1524000" imgH="723900" progId="Equation.DSMT4">
                    <p:embed/>
                  </p:oleObj>
                </mc:Choice>
                <mc:Fallback>
                  <p:oleObj name="Equation" r:id="rId7" imgW="1524000" imgH="7239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57224" y="1585558"/>
                          <a:ext cx="3365501" cy="15954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" name="Object 8"/>
            <p:cNvGraphicFramePr>
              <a:graphicFrameLocks noChangeAspect="1"/>
            </p:cNvGraphicFramePr>
            <p:nvPr/>
          </p:nvGraphicFramePr>
          <p:xfrm>
            <a:off x="1492236" y="3143248"/>
            <a:ext cx="1150938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905" name="Equation" r:id="rId9" imgW="520700" imgH="228600" progId="Equation.DSMT4">
                    <p:embed/>
                  </p:oleObj>
                </mc:Choice>
                <mc:Fallback>
                  <p:oleObj name="Equation" r:id="rId9" imgW="520700" imgH="2286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92236" y="3143248"/>
                          <a:ext cx="1150938" cy="5032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Object 9"/>
            <p:cNvGraphicFramePr>
              <a:graphicFrameLocks noChangeAspect="1"/>
            </p:cNvGraphicFramePr>
            <p:nvPr/>
          </p:nvGraphicFramePr>
          <p:xfrm>
            <a:off x="2967036" y="3143248"/>
            <a:ext cx="1319212" cy="503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906" name="Equation" r:id="rId11" imgW="596900" imgH="228600" progId="Equation.DSMT4">
                    <p:embed/>
                  </p:oleObj>
                </mc:Choice>
                <mc:Fallback>
                  <p:oleObj name="Equation" r:id="rId11" imgW="596900" imgH="2286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67036" y="3143248"/>
                          <a:ext cx="1319212" cy="5032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46713"/>
              </p:ext>
            </p:extLst>
          </p:nvPr>
        </p:nvGraphicFramePr>
        <p:xfrm>
          <a:off x="2443857" y="3733140"/>
          <a:ext cx="3392487" cy="159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07" name="Equation" r:id="rId13" imgW="1536033" imgH="723586" progId="Equation.DSMT4">
                  <p:embed/>
                </p:oleObj>
              </mc:Choice>
              <mc:Fallback>
                <p:oleObj name="Equation" r:id="rId13" imgW="1536033" imgH="72358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3857" y="3733140"/>
                        <a:ext cx="3392487" cy="1595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前凸带形 14"/>
          <p:cNvSpPr/>
          <p:nvPr/>
        </p:nvSpPr>
        <p:spPr>
          <a:xfrm>
            <a:off x="5724128" y="0"/>
            <a:ext cx="2592288" cy="945930"/>
          </a:xfrm>
          <a:prstGeom prst="ribbon">
            <a:avLst>
              <a:gd name="adj1" fmla="val 33333"/>
              <a:gd name="adj2" fmla="val 45071"/>
            </a:avLst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5">
                    <a:lumMod val="50000"/>
                  </a:schemeClr>
                </a:solidFill>
              </a:rPr>
              <a:t>P53  3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6" name="Group 2"/>
          <p:cNvGrpSpPr>
            <a:grpSpLocks/>
          </p:cNvGrpSpPr>
          <p:nvPr/>
        </p:nvGrpSpPr>
        <p:grpSpPr bwMode="auto">
          <a:xfrm>
            <a:off x="1763688" y="3212976"/>
            <a:ext cx="4752826" cy="2634654"/>
            <a:chOff x="2688" y="1536"/>
            <a:chExt cx="3024" cy="2367"/>
          </a:xfrm>
        </p:grpSpPr>
        <p:sp>
          <p:nvSpPr>
            <p:cNvPr id="17" name="Line 3"/>
            <p:cNvSpPr>
              <a:spLocks noChangeShapeType="1"/>
            </p:cNvSpPr>
            <p:nvPr/>
          </p:nvSpPr>
          <p:spPr bwMode="auto">
            <a:xfrm>
              <a:off x="2688" y="163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" name="Line 4"/>
            <p:cNvSpPr>
              <a:spLocks noChangeShapeType="1"/>
            </p:cNvSpPr>
            <p:nvPr/>
          </p:nvSpPr>
          <p:spPr bwMode="auto">
            <a:xfrm>
              <a:off x="2688" y="168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" name="Line 5"/>
            <p:cNvSpPr>
              <a:spLocks noChangeShapeType="1"/>
            </p:cNvSpPr>
            <p:nvPr/>
          </p:nvSpPr>
          <p:spPr bwMode="auto">
            <a:xfrm>
              <a:off x="2688" y="379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2688" y="384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1" name="Line 7"/>
            <p:cNvSpPr>
              <a:spLocks noChangeShapeType="1"/>
            </p:cNvSpPr>
            <p:nvPr/>
          </p:nvSpPr>
          <p:spPr bwMode="auto">
            <a:xfrm rot="-5400000">
              <a:off x="1585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" name="Line 8"/>
            <p:cNvSpPr>
              <a:spLocks noChangeShapeType="1"/>
            </p:cNvSpPr>
            <p:nvPr/>
          </p:nvSpPr>
          <p:spPr bwMode="auto">
            <a:xfrm rot="-5400000">
              <a:off x="1551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" name="Line 9"/>
            <p:cNvSpPr>
              <a:spLocks noChangeShapeType="1"/>
            </p:cNvSpPr>
            <p:nvPr/>
          </p:nvSpPr>
          <p:spPr bwMode="auto">
            <a:xfrm rot="-5400000">
              <a:off x="4466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2" name="Line 10"/>
            <p:cNvSpPr>
              <a:spLocks noChangeShapeType="1"/>
            </p:cNvSpPr>
            <p:nvPr/>
          </p:nvSpPr>
          <p:spPr bwMode="auto">
            <a:xfrm rot="-5400000">
              <a:off x="4432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677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三</a:t>
            </a:r>
            <a:r>
              <a:rPr lang="zh-CN" altLang="zh-CN" dirty="0">
                <a:solidFill>
                  <a:srgbClr val="000000"/>
                </a:solidFill>
              </a:rPr>
              <a:t>矩阵的</a:t>
            </a:r>
            <a:r>
              <a:rPr lang="zh-CN" altLang="en-US" dirty="0">
                <a:solidFill>
                  <a:srgbClr val="000000"/>
                </a:solidFill>
              </a:rPr>
              <a:t>转置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02863" y="2060108"/>
            <a:ext cx="2592288" cy="326157"/>
          </a:xfrm>
          <a:prstGeom prst="rect">
            <a:avLst/>
          </a:prstGeom>
          <a:solidFill>
            <a:srgbClr val="E478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02863" y="3034301"/>
            <a:ext cx="2592288" cy="326157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02863" y="1576556"/>
            <a:ext cx="2592288" cy="32615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427009" y="3937924"/>
            <a:ext cx="435723" cy="193934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058858" y="3932316"/>
            <a:ext cx="435723" cy="1944956"/>
          </a:xfrm>
          <a:prstGeom prst="rect">
            <a:avLst/>
          </a:prstGeom>
          <a:solidFill>
            <a:srgbClr val="E47802"/>
          </a:solidFill>
          <a:ln>
            <a:solidFill>
              <a:srgbClr val="E478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410786" y="3937924"/>
            <a:ext cx="435723" cy="193934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5686770"/>
              </p:ext>
            </p:extLst>
          </p:nvPr>
        </p:nvGraphicFramePr>
        <p:xfrm>
          <a:off x="3108325" y="3902075"/>
          <a:ext cx="4338638" cy="198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4" name="Equation" r:id="rId3" imgW="4330440" imgH="1981080" progId="Equation.DSMT4">
                  <p:embed/>
                </p:oleObj>
              </mc:Choice>
              <mc:Fallback>
                <p:oleObj name="Equation" r:id="rId3" imgW="4330440" imgH="1981080" progId="Equation.DSMT4">
                  <p:embed/>
                  <p:pic>
                    <p:nvPicPr>
                      <p:cNvPr id="0" name="Picture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8325" y="3902075"/>
                        <a:ext cx="4338638" cy="198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圆角右箭头 24"/>
          <p:cNvSpPr/>
          <p:nvPr/>
        </p:nvSpPr>
        <p:spPr>
          <a:xfrm rot="5400000">
            <a:off x="3195323" y="2209124"/>
            <a:ext cx="2281980" cy="1020391"/>
          </a:xfrm>
          <a:prstGeom prst="ben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圆角右箭头 25"/>
          <p:cNvSpPr/>
          <p:nvPr/>
        </p:nvSpPr>
        <p:spPr>
          <a:xfrm rot="5400000">
            <a:off x="3760249" y="2125978"/>
            <a:ext cx="1800202" cy="1668462"/>
          </a:xfrm>
          <a:prstGeom prst="bentArrow">
            <a:avLst>
              <a:gd name="adj1" fmla="val 15341"/>
              <a:gd name="adj2" fmla="val 13792"/>
              <a:gd name="adj3" fmla="val 16405"/>
              <a:gd name="adj4" fmla="val 45919"/>
            </a:avLst>
          </a:prstGeom>
          <a:solidFill>
            <a:srgbClr val="E47802"/>
          </a:solidFill>
          <a:ln>
            <a:solidFill>
              <a:srgbClr val="E478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圆角右箭头 26"/>
          <p:cNvSpPr/>
          <p:nvPr/>
        </p:nvSpPr>
        <p:spPr>
          <a:xfrm rot="5400000">
            <a:off x="4931419" y="1928998"/>
            <a:ext cx="826009" cy="3036615"/>
          </a:xfrm>
          <a:prstGeom prst="bentArrow">
            <a:avLst>
              <a:gd name="adj1" fmla="val 33848"/>
              <a:gd name="adj2" fmla="val 26070"/>
              <a:gd name="adj3" fmla="val 34313"/>
              <a:gd name="adj4" fmla="val 3615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395536" y="404664"/>
            <a:ext cx="7905750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把矩阵</a:t>
            </a:r>
            <a:r>
              <a:rPr kumimoji="1" lang="zh-CN" altLang="en-US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A 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的行换成同序数的列得到的新矩阵，叫做    的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转置矩阵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，记作</a:t>
            </a:r>
            <a:r>
              <a:rPr kumimoji="1" lang="en-US" altLang="zh-CN" sz="2400" b="1" i="1" dirty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en-US" altLang="zh-CN" sz="2400" b="1" baseline="30000" dirty="0">
                <a:solidFill>
                  <a:srgbClr val="000000"/>
                </a:solidFill>
                <a:latin typeface="Times New Roman" pitchFamily="18" charset="0"/>
              </a:rPr>
              <a:t>T</a:t>
            </a:r>
            <a:r>
              <a:rPr kumimoji="1" lang="en-US" altLang="zh-CN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kumimoji="1" lang="en-US" altLang="zh-CN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6636769"/>
              </p:ext>
            </p:extLst>
          </p:nvPr>
        </p:nvGraphicFramePr>
        <p:xfrm>
          <a:off x="-39688" y="1460500"/>
          <a:ext cx="4298951" cy="198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5" name="Equation" r:id="rId5" imgW="4292280" imgH="1981080" progId="Equation.DSMT4">
                  <p:embed/>
                </p:oleObj>
              </mc:Choice>
              <mc:Fallback>
                <p:oleObj name="Equation" r:id="rId5" imgW="4292280" imgH="1981080" progId="Equation.DSMT4">
                  <p:embed/>
                  <p:pic>
                    <p:nvPicPr>
                      <p:cNvPr id="0" name="Picture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9688" y="1460500"/>
                        <a:ext cx="4298951" cy="198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矩形 19"/>
          <p:cNvSpPr/>
          <p:nvPr/>
        </p:nvSpPr>
        <p:spPr>
          <a:xfrm>
            <a:off x="179512" y="385500"/>
            <a:ext cx="1224137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定义</a:t>
            </a:r>
          </a:p>
        </p:txBody>
      </p:sp>
    </p:spTree>
    <p:extLst>
      <p:ext uri="{BB962C8B-B14F-4D97-AF65-F5344CB8AC3E}">
        <p14:creationId xmlns:p14="http://schemas.microsoft.com/office/powerpoint/2010/main" val="142883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5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9" grpId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三</a:t>
            </a:r>
            <a:r>
              <a:rPr lang="zh-CN" altLang="zh-CN" dirty="0">
                <a:solidFill>
                  <a:srgbClr val="000000"/>
                </a:solidFill>
              </a:rPr>
              <a:t>矩阵的</a:t>
            </a:r>
            <a:r>
              <a:rPr lang="zh-CN" altLang="en-US" dirty="0">
                <a:solidFill>
                  <a:srgbClr val="000000"/>
                </a:solidFill>
              </a:rPr>
              <a:t>转置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1043608" y="548680"/>
            <a:ext cx="52565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注意：</a:t>
            </a:r>
            <a:r>
              <a:rPr kumimoji="1" lang="zh-CN" altLang="en-US" sz="3200" b="1" dirty="0">
                <a:solidFill>
                  <a:srgbClr val="00007D"/>
                </a:solidFill>
                <a:latin typeface="Times New Roman" pitchFamily="18" charset="0"/>
                <a:ea typeface="楷体_GB2312" pitchFamily="49" charset="-122"/>
              </a:rPr>
              <a:t>转置矩阵的运算性质</a:t>
            </a:r>
          </a:p>
        </p:txBody>
      </p:sp>
      <p:graphicFrame>
        <p:nvGraphicFramePr>
          <p:cNvPr id="1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8203196"/>
              </p:ext>
            </p:extLst>
          </p:nvPr>
        </p:nvGraphicFramePr>
        <p:xfrm>
          <a:off x="1958008" y="1558330"/>
          <a:ext cx="2114550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4" name="Equation" r:id="rId3" imgW="977900" imgH="228600" progId="Equation.DSMT4">
                  <p:embed/>
                </p:oleObj>
              </mc:Choice>
              <mc:Fallback>
                <p:oleObj name="Equation" r:id="rId3" imgW="977900" imgH="228600" progId="Equation.DSMT4">
                  <p:embed/>
                  <p:pic>
                    <p:nvPicPr>
                      <p:cNvPr id="0" name="Picture 2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8008" y="1558330"/>
                        <a:ext cx="2114550" cy="490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9350826"/>
              </p:ext>
            </p:extLst>
          </p:nvPr>
        </p:nvGraphicFramePr>
        <p:xfrm>
          <a:off x="1958008" y="2479080"/>
          <a:ext cx="3402013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5" name="Equation" r:id="rId5" imgW="1574800" imgH="228600" progId="Equation.DSMT4">
                  <p:embed/>
                </p:oleObj>
              </mc:Choice>
              <mc:Fallback>
                <p:oleObj name="Equation" r:id="rId5" imgW="1574800" imgH="228600" progId="Equation.DSMT4">
                  <p:embed/>
                  <p:pic>
                    <p:nvPicPr>
                      <p:cNvPr id="0" name="Picture 2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8008" y="2479080"/>
                        <a:ext cx="3402013" cy="490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2957371"/>
              </p:ext>
            </p:extLst>
          </p:nvPr>
        </p:nvGraphicFramePr>
        <p:xfrm>
          <a:off x="2025650" y="3400425"/>
          <a:ext cx="241300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6" name="Equation" r:id="rId7" imgW="1117600" imgH="228600" progId="Equation.DSMT4">
                  <p:embed/>
                </p:oleObj>
              </mc:Choice>
              <mc:Fallback>
                <p:oleObj name="Equation" r:id="rId7" imgW="1117600" imgH="228600" progId="Equation.DSMT4">
                  <p:embed/>
                  <p:pic>
                    <p:nvPicPr>
                      <p:cNvPr id="0" name="Picture 2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5650" y="3400425"/>
                        <a:ext cx="2413000" cy="492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2039916"/>
              </p:ext>
            </p:extLst>
          </p:nvPr>
        </p:nvGraphicFramePr>
        <p:xfrm>
          <a:off x="1958008" y="4322168"/>
          <a:ext cx="2716213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7" name="Equation" r:id="rId9" imgW="1257300" imgH="228600" progId="Equation.DSMT4">
                  <p:embed/>
                </p:oleObj>
              </mc:Choice>
              <mc:Fallback>
                <p:oleObj name="Equation" r:id="rId9" imgW="1257300" imgH="228600" progId="Equation.DSMT4">
                  <p:embed/>
                  <p:pic>
                    <p:nvPicPr>
                      <p:cNvPr id="0" name="Picture 2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8008" y="4322168"/>
                        <a:ext cx="2716213" cy="490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5253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99350" y="6165304"/>
            <a:ext cx="7772400" cy="576064"/>
          </a:xfrm>
        </p:spPr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sz="3200" dirty="0">
                <a:solidFill>
                  <a:srgbClr val="000000"/>
                </a:solidFill>
              </a:rPr>
              <a:t>矩阵及其运算</a:t>
            </a: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</a:rPr>
              <a:t>例题引入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23528" y="120388"/>
            <a:ext cx="7632848" cy="1391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+mn-cs"/>
              </a:rPr>
              <a:t>[</a:t>
            </a:r>
            <a:r>
              <a:rPr kumimoji="1" lang="zh-CN" altLang="en-US" sz="2400" dirty="0">
                <a:solidFill>
                  <a:srgbClr val="003366"/>
                </a:solidFill>
                <a:latin typeface="黑体" pitchFamily="49" charset="-122"/>
                <a:ea typeface="黑体" pitchFamily="49" charset="-122"/>
                <a:cs typeface="+mn-cs"/>
              </a:rPr>
              <a:t>引例</a:t>
            </a:r>
            <a:r>
              <a:rPr kumimoji="1" lang="en-US" altLang="zh-CN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+mn-cs"/>
              </a:rPr>
              <a:t>]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某学校开运动会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设比赛设有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10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个一等奖，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20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个二等奖，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30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个三等奖，规定一等奖得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10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分，奖金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1000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元；二等奖得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分，奖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700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元；三等奖得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分，奖金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500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元。比赛共有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个系参加，每个系得奖统</a:t>
            </a:r>
            <a:r>
              <a:rPr lang="zh-CN" altLang="en-US" sz="2200" dirty="0">
                <a:latin typeface="宋体" pitchFamily="2" charset="-122"/>
                <a:ea typeface="宋体" pitchFamily="2" charset="-122"/>
              </a:rPr>
              <a:t>计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如</a:t>
            </a:r>
            <a:r>
              <a:rPr lang="zh-CN" altLang="en-US" sz="2200" dirty="0">
                <a:latin typeface="宋体" pitchFamily="2" charset="-122"/>
                <a:ea typeface="宋体" pitchFamily="2" charset="-122"/>
              </a:rPr>
              <a:t>表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：</a:t>
            </a:r>
            <a:endParaRPr lang="zh-CN" altLang="en-US" sz="2200" dirty="0"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3422266"/>
              </p:ext>
            </p:extLst>
          </p:nvPr>
        </p:nvGraphicFramePr>
        <p:xfrm>
          <a:off x="4578896" y="2595736"/>
          <a:ext cx="2768600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0" name="Equation" r:id="rId3" imgW="2768600" imgH="2057400" progId="Equation.DSMT4">
                  <p:embed/>
                </p:oleObj>
              </mc:Choice>
              <mc:Fallback>
                <p:oleObj name="Equation" r:id="rId3" imgW="2768600" imgH="2057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8896" y="2595736"/>
                        <a:ext cx="2768600" cy="205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95536" y="1412776"/>
            <a:ext cx="49808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200" b="1" dirty="0">
                <a:solidFill>
                  <a:schemeClr val="tx2"/>
                </a:solidFill>
                <a:latin typeface="宋体" pitchFamily="2" charset="-122"/>
                <a:ea typeface="宋体" pitchFamily="2" charset="-122"/>
                <a:cs typeface="+mj-cs"/>
              </a:rPr>
              <a:t>试统计各系的得分情况和所得奖金数。</a:t>
            </a:r>
            <a:endParaRPr lang="zh-CN" altLang="en-US" sz="2200" b="1" dirty="0">
              <a:solidFill>
                <a:schemeClr val="tx2"/>
              </a:solidFill>
              <a:latin typeface="宋体" pitchFamily="2" charset="-122"/>
              <a:ea typeface="宋体" pitchFamily="2" charset="-122"/>
              <a:cs typeface="+mj-cs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950517"/>
              </p:ext>
            </p:extLst>
          </p:nvPr>
        </p:nvGraphicFramePr>
        <p:xfrm>
          <a:off x="3309938" y="2565400"/>
          <a:ext cx="5029200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1" name="Equation" r:id="rId5" imgW="5029200" imgH="2057400" progId="Equation.DSMT4">
                  <p:embed/>
                </p:oleObj>
              </mc:Choice>
              <mc:Fallback>
                <p:oleObj name="Equation" r:id="rId5" imgW="5029200" imgH="2057400" progId="Equation.DSMT4">
                  <p:embed/>
                  <p:pic>
                    <p:nvPicPr>
                      <p:cNvPr id="0" name="对象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9938" y="2565400"/>
                        <a:ext cx="5029200" cy="205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574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61 -0.02844 L -0.4592 -0.0150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49" y="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四方阵的行列式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506091" y="992981"/>
            <a:ext cx="8035925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由</a:t>
            </a:r>
            <a:r>
              <a:rPr kumimoji="1" lang="zh-CN" altLang="en-US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n 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阶方阵的元素所构成的行列式，叫做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方阵</a:t>
            </a:r>
            <a:r>
              <a:rPr kumimoji="1" lang="zh-CN" altLang="en-US" sz="24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A 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的行列式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，记作</a:t>
            </a:r>
            <a:r>
              <a:rPr kumimoji="1" lang="en-US" altLang="zh-CN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|</a:t>
            </a:r>
            <a:r>
              <a:rPr kumimoji="1" lang="en-US" altLang="zh-CN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|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或</a:t>
            </a:r>
            <a:r>
              <a:rPr kumimoji="1" lang="en-US" altLang="zh-CN" sz="2400" b="1" dirty="0" err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det</a:t>
            </a:r>
            <a:r>
              <a:rPr kumimoji="1" lang="en-US" altLang="zh-CN" sz="2400" b="1" i="1" dirty="0" err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506091" y="2950369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运算性质</a:t>
            </a:r>
          </a:p>
        </p:txBody>
      </p:sp>
      <p:graphicFrame>
        <p:nvGraphicFramePr>
          <p:cNvPr id="2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6078709"/>
              </p:ext>
            </p:extLst>
          </p:nvPr>
        </p:nvGraphicFramePr>
        <p:xfrm>
          <a:off x="2779391" y="2899569"/>
          <a:ext cx="1803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2" name="Equation" r:id="rId3" imgW="901309" imgH="279279" progId="Equation.DSMT4">
                  <p:embed/>
                </p:oleObj>
              </mc:Choice>
              <mc:Fallback>
                <p:oleObj name="Equation" r:id="rId3" imgW="901309" imgH="279279" progId="Equation.DSMT4">
                  <p:embed/>
                  <p:pic>
                    <p:nvPicPr>
                      <p:cNvPr id="0" name="Picture 2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9391" y="2899569"/>
                        <a:ext cx="18034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0456666"/>
              </p:ext>
            </p:extLst>
          </p:nvPr>
        </p:nvGraphicFramePr>
        <p:xfrm>
          <a:off x="5374953" y="2937669"/>
          <a:ext cx="21574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3" name="Equation" r:id="rId5" imgW="1079032" imgH="241195" progId="Equation.DSMT4">
                  <p:embed/>
                </p:oleObj>
              </mc:Choice>
              <mc:Fallback>
                <p:oleObj name="Equation" r:id="rId5" imgW="1079032" imgH="241195" progId="Equation.DSMT4">
                  <p:embed/>
                  <p:pic>
                    <p:nvPicPr>
                      <p:cNvPr id="0" name="Picture 2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4953" y="2937669"/>
                        <a:ext cx="2157413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1889556"/>
              </p:ext>
            </p:extLst>
          </p:nvPr>
        </p:nvGraphicFramePr>
        <p:xfrm>
          <a:off x="2779391" y="3961606"/>
          <a:ext cx="21574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4" name="Equation" r:id="rId7" imgW="1079032" imgH="241195" progId="Equation.DSMT4">
                  <p:embed/>
                </p:oleObj>
              </mc:Choice>
              <mc:Fallback>
                <p:oleObj name="Equation" r:id="rId7" imgW="1079032" imgH="241195" progId="Equation.DSMT4">
                  <p:embed/>
                  <p:pic>
                    <p:nvPicPr>
                      <p:cNvPr id="0" name="Picture 2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9391" y="3961606"/>
                        <a:ext cx="2157412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3195540"/>
              </p:ext>
            </p:extLst>
          </p:nvPr>
        </p:nvGraphicFramePr>
        <p:xfrm>
          <a:off x="5374953" y="3963194"/>
          <a:ext cx="1930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5" name="Equation" r:id="rId9" imgW="965200" imgH="241300" progId="Equation.DSMT4">
                  <p:embed/>
                </p:oleObj>
              </mc:Choice>
              <mc:Fallback>
                <p:oleObj name="Equation" r:id="rId9" imgW="965200" imgH="241300" progId="Equation.DSMT4">
                  <p:embed/>
                  <p:pic>
                    <p:nvPicPr>
                      <p:cNvPr id="0" name="Picture 2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4953" y="3963194"/>
                        <a:ext cx="19304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23528" y="961564"/>
            <a:ext cx="1224137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定义</a:t>
            </a:r>
          </a:p>
        </p:txBody>
      </p:sp>
    </p:spTree>
    <p:extLst>
      <p:ext uri="{BB962C8B-B14F-4D97-AF65-F5344CB8AC3E}">
        <p14:creationId xmlns:p14="http://schemas.microsoft.com/office/powerpoint/2010/main" val="375253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/>
      <p:bldP spid="24" grpId="0" autoUpdateAnimBg="0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</a:rPr>
              <a:t>复习余子式及代数余子式</a:t>
            </a:r>
            <a:endParaRPr lang="en-US" altLang="zh-CN" dirty="0">
              <a:solidFill>
                <a:srgbClr val="00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9612" y="1415778"/>
            <a:ext cx="7772400" cy="615950"/>
            <a:chOff x="109612" y="1415778"/>
            <a:chExt cx="7772400" cy="615950"/>
          </a:xfrm>
        </p:grpSpPr>
        <p:sp>
          <p:nvSpPr>
            <p:cNvPr id="33" name="Text Box 8"/>
            <p:cNvSpPr txBox="1">
              <a:spLocks noChangeArrowheads="1"/>
            </p:cNvSpPr>
            <p:nvPr/>
          </p:nvSpPr>
          <p:spPr bwMode="auto">
            <a:xfrm>
              <a:off x="109612" y="1491978"/>
              <a:ext cx="77724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4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把                          称为元素    的</a:t>
              </a:r>
              <a:r>
                <a:rPr kumimoji="1" lang="zh-CN" altLang="en-US" sz="2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代数余子式</a:t>
              </a:r>
              <a:r>
                <a:rPr kumimoji="1" lang="zh-CN" altLang="en-US" sz="2400" b="1" dirty="0">
                  <a:solidFill>
                    <a:srgbClr val="000000"/>
                  </a:solidFill>
                  <a:latin typeface="Times New Roman" pitchFamily="18" charset="0"/>
                  <a:ea typeface="楷体_GB2312" pitchFamily="49" charset="-122"/>
                </a:rPr>
                <a:t>．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66812" y="1415778"/>
              <a:ext cx="3932237" cy="615950"/>
              <a:chOff x="566812" y="1415778"/>
              <a:chExt cx="3932237" cy="615950"/>
            </a:xfrm>
          </p:grpSpPr>
          <p:graphicFrame>
            <p:nvGraphicFramePr>
              <p:cNvPr id="34" name="Object 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09985175"/>
                  </p:ext>
                </p:extLst>
              </p:nvPr>
            </p:nvGraphicFramePr>
            <p:xfrm>
              <a:off x="566812" y="1415778"/>
              <a:ext cx="2295525" cy="6159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5397" name="Equation" r:id="rId3" imgW="1040948" imgH="279279" progId="Equation.DSMT4">
                      <p:embed/>
                    </p:oleObj>
                  </mc:Choice>
                  <mc:Fallback>
                    <p:oleObj name="Equation" r:id="rId3" imgW="1040948" imgH="279279" progId="Equation.DSMT4">
                      <p:embed/>
                      <p:pic>
                        <p:nvPicPr>
                          <p:cNvPr id="0" name="Picture 70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66812" y="1415778"/>
                            <a:ext cx="2295525" cy="61595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5" name="Object 1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44249545"/>
                  </p:ext>
                </p:extLst>
              </p:nvPr>
            </p:nvGraphicFramePr>
            <p:xfrm>
              <a:off x="3995812" y="1487215"/>
              <a:ext cx="503237" cy="5302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5398" name="Equation" r:id="rId5" imgW="177646" imgH="241091" progId="Equation.DSMT4">
                      <p:embed/>
                    </p:oleObj>
                  </mc:Choice>
                  <mc:Fallback>
                    <p:oleObj name="Equation" r:id="rId5" imgW="177646" imgH="241091" progId="Equation.DSMT4">
                      <p:embed/>
                      <p:pic>
                        <p:nvPicPr>
                          <p:cNvPr id="0" name="Picture 70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95812" y="1487215"/>
                            <a:ext cx="503237" cy="530225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4" name="组合 3"/>
          <p:cNvGrpSpPr/>
          <p:nvPr/>
        </p:nvGrpSpPr>
        <p:grpSpPr>
          <a:xfrm>
            <a:off x="109612" y="188640"/>
            <a:ext cx="7924800" cy="1084263"/>
            <a:chOff x="109612" y="188640"/>
            <a:chExt cx="7924800" cy="1084263"/>
          </a:xfrm>
        </p:grpSpPr>
        <p:sp>
          <p:nvSpPr>
            <p:cNvPr id="36" name="Text Box 11"/>
            <p:cNvSpPr txBox="1">
              <a:spLocks noChangeArrowheads="1"/>
            </p:cNvSpPr>
            <p:nvPr/>
          </p:nvSpPr>
          <p:spPr bwMode="auto">
            <a:xfrm>
              <a:off x="109612" y="188640"/>
              <a:ext cx="7924800" cy="1041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400" b="1" dirty="0">
                  <a:solidFill>
                    <a:srgbClr val="000000"/>
                  </a:solidFill>
                  <a:latin typeface="Times New Roman" pitchFamily="18" charset="0"/>
                  <a:ea typeface="楷体_GB2312" pitchFamily="49" charset="-122"/>
                </a:rPr>
                <a:t>在</a:t>
              </a:r>
              <a:r>
                <a:rPr kumimoji="1" lang="en-US" altLang="zh-CN" sz="2400" b="1" i="1" dirty="0">
                  <a:solidFill>
                    <a:srgbClr val="000000"/>
                  </a:solidFill>
                  <a:latin typeface="Times New Roman" pitchFamily="18" charset="0"/>
                  <a:ea typeface="楷体_GB2312" pitchFamily="49" charset="-122"/>
                </a:rPr>
                <a:t>n </a:t>
              </a:r>
              <a:r>
                <a:rPr kumimoji="1" lang="zh-CN" altLang="en-US" sz="2400" b="1" dirty="0">
                  <a:solidFill>
                    <a:srgbClr val="000000"/>
                  </a:solidFill>
                  <a:latin typeface="Times New Roman" pitchFamily="18" charset="0"/>
                  <a:ea typeface="楷体_GB2312" pitchFamily="49" charset="-122"/>
                </a:rPr>
                <a:t>阶行列式中，把元素      所在的第   行和第    列划后，留下来的</a:t>
              </a:r>
              <a:r>
                <a:rPr kumimoji="1" lang="en-US" altLang="zh-CN" sz="2400" b="1" i="1" dirty="0">
                  <a:solidFill>
                    <a:srgbClr val="000000"/>
                  </a:solidFill>
                  <a:latin typeface="Times New Roman" pitchFamily="18" charset="0"/>
                  <a:ea typeface="楷体_GB2312" pitchFamily="49" charset="-122"/>
                </a:rPr>
                <a:t>n</a:t>
              </a:r>
              <a:r>
                <a:rPr kumimoji="1" lang="zh-CN" altLang="en-US" b="1" i="1" dirty="0">
                  <a:solidFill>
                    <a:srgbClr val="000000"/>
                  </a:solidFill>
                </a:rPr>
                <a:t>－</a:t>
              </a:r>
              <a:r>
                <a:rPr kumimoji="1" lang="en-US" altLang="zh-CN" sz="2400" b="1" dirty="0">
                  <a:solidFill>
                    <a:srgbClr val="000000"/>
                  </a:solidFill>
                  <a:latin typeface="Times New Roman" pitchFamily="18" charset="0"/>
                  <a:ea typeface="楷体_GB2312" pitchFamily="49" charset="-122"/>
                </a:rPr>
                <a:t>1</a:t>
              </a:r>
              <a:r>
                <a:rPr kumimoji="1" lang="zh-CN" altLang="en-US" sz="2400" b="1" dirty="0">
                  <a:solidFill>
                    <a:srgbClr val="000000"/>
                  </a:solidFill>
                  <a:latin typeface="Times New Roman" pitchFamily="18" charset="0"/>
                  <a:ea typeface="楷体_GB2312" pitchFamily="49" charset="-122"/>
                </a:rPr>
                <a:t>阶行列式叫做元素     的</a:t>
              </a:r>
              <a:r>
                <a:rPr kumimoji="1"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余子式</a:t>
              </a:r>
              <a:r>
                <a:rPr kumimoji="1" lang="zh-CN" altLang="en-US" sz="2400" b="1" dirty="0">
                  <a:solidFill>
                    <a:srgbClr val="000000"/>
                  </a:solidFill>
                  <a:latin typeface="Times New Roman" pitchFamily="18" charset="0"/>
                  <a:ea typeface="楷体_GB2312" pitchFamily="49" charset="-122"/>
                </a:rPr>
                <a:t>，记作        </a:t>
              </a:r>
              <a:r>
                <a:rPr kumimoji="1" lang="en-US" altLang="zh-CN" sz="2400" b="1" dirty="0">
                  <a:solidFill>
                    <a:srgbClr val="000000"/>
                  </a:solidFill>
                  <a:latin typeface="Times New Roman" pitchFamily="18" charset="0"/>
                  <a:ea typeface="楷体_GB2312" pitchFamily="49" charset="-122"/>
                </a:rPr>
                <a:t>. </a:t>
              </a:r>
            </a:p>
          </p:txBody>
        </p:sp>
        <p:graphicFrame>
          <p:nvGraphicFramePr>
            <p:cNvPr id="37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65108354"/>
                </p:ext>
              </p:extLst>
            </p:nvPr>
          </p:nvGraphicFramePr>
          <p:xfrm>
            <a:off x="5219774" y="304528"/>
            <a:ext cx="223838" cy="390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399" name="Equation" r:id="rId7" imgW="101468" imgH="177569" progId="Equation.DSMT4">
                    <p:embed/>
                  </p:oleObj>
                </mc:Choice>
                <mc:Fallback>
                  <p:oleObj name="Equation" r:id="rId7" imgW="101468" imgH="177569" progId="Equation.DSMT4">
                    <p:embed/>
                    <p:pic>
                      <p:nvPicPr>
                        <p:cNvPr id="0" name="Picture 70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19774" y="304528"/>
                          <a:ext cx="223838" cy="3905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8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26484616"/>
                </p:ext>
              </p:extLst>
            </p:nvPr>
          </p:nvGraphicFramePr>
          <p:xfrm>
            <a:off x="6300862" y="315640"/>
            <a:ext cx="327025" cy="523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400" name="Equation" r:id="rId9" imgW="126835" imgH="202936" progId="Equation.DSMT4">
                    <p:embed/>
                  </p:oleObj>
                </mc:Choice>
                <mc:Fallback>
                  <p:oleObj name="Equation" r:id="rId9" imgW="126835" imgH="202936" progId="Equation.DSMT4">
                    <p:embed/>
                    <p:pic>
                      <p:nvPicPr>
                        <p:cNvPr id="0" name="Picture 70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00862" y="315640"/>
                          <a:ext cx="327025" cy="5238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9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50232418"/>
                </p:ext>
              </p:extLst>
            </p:nvPr>
          </p:nvGraphicFramePr>
          <p:xfrm>
            <a:off x="6966024" y="742678"/>
            <a:ext cx="558800" cy="530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401" name="Equation" r:id="rId11" imgW="253890" imgH="241195" progId="Equation.DSMT4">
                    <p:embed/>
                  </p:oleObj>
                </mc:Choice>
                <mc:Fallback>
                  <p:oleObj name="Equation" r:id="rId11" imgW="253890" imgH="241195" progId="Equation.DSMT4">
                    <p:embed/>
                    <p:pic>
                      <p:nvPicPr>
                        <p:cNvPr id="0" name="Picture 7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66024" y="742678"/>
                          <a:ext cx="558800" cy="5302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0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02710353"/>
                </p:ext>
              </p:extLst>
            </p:nvPr>
          </p:nvGraphicFramePr>
          <p:xfrm>
            <a:off x="4387924" y="741090"/>
            <a:ext cx="503238" cy="530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402" name="Equation" r:id="rId13" imgW="177646" imgH="241091" progId="Equation.DSMT4">
                    <p:embed/>
                  </p:oleObj>
                </mc:Choice>
                <mc:Fallback>
                  <p:oleObj name="Equation" r:id="rId13" imgW="177646" imgH="241091" progId="Equation.DSMT4">
                    <p:embed/>
                    <p:pic>
                      <p:nvPicPr>
                        <p:cNvPr id="0" name="Picture 7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87924" y="741090"/>
                          <a:ext cx="503238" cy="5302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95586993"/>
                </p:ext>
              </p:extLst>
            </p:nvPr>
          </p:nvGraphicFramePr>
          <p:xfrm>
            <a:off x="3490987" y="263253"/>
            <a:ext cx="503237" cy="530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403" name="Equation" r:id="rId14" imgW="177646" imgH="241091" progId="Equation.DSMT4">
                    <p:embed/>
                  </p:oleObj>
                </mc:Choice>
                <mc:Fallback>
                  <p:oleObj name="Equation" r:id="rId14" imgW="177646" imgH="241091" progId="Equation.DSMT4">
                    <p:embed/>
                    <p:pic>
                      <p:nvPicPr>
                        <p:cNvPr id="0" name="Picture 7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90987" y="263253"/>
                          <a:ext cx="503237" cy="5302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276672" y="2445246"/>
            <a:ext cx="76200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行列式展开法则</a:t>
            </a:r>
            <a:r>
              <a:rPr kumimoji="1" lang="en-US" altLang="zh-CN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行列式等于它的任一行（列）的各元素与其对应的代数余子式乘积之和。</a:t>
            </a: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323528" y="3597374"/>
            <a:ext cx="76200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行列式展开法则推论</a:t>
            </a:r>
            <a:r>
              <a:rPr kumimoji="1" lang="en-US" altLang="zh-CN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行列式任一行（列）的各元素与另外一行对应元素的代数余子式乘积之和等于零。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2302295"/>
              </p:ext>
            </p:extLst>
          </p:nvPr>
        </p:nvGraphicFramePr>
        <p:xfrm>
          <a:off x="1452563" y="4795490"/>
          <a:ext cx="4405312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04" name="Equation" r:id="rId15" imgW="2666880" imgH="469800" progId="Equation.DSMT4">
                  <p:embed/>
                </p:oleObj>
              </mc:Choice>
              <mc:Fallback>
                <p:oleObj name="Equation" r:id="rId15" imgW="2666880" imgH="469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2563" y="4795490"/>
                        <a:ext cx="4405312" cy="793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339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  <p:bldP spid="25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五伴随矩阵的定义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323528" y="548680"/>
            <a:ext cx="8035925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          行列式 </a:t>
            </a:r>
            <a:r>
              <a:rPr kumimoji="1" lang="en-US" altLang="zh-CN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|</a:t>
            </a:r>
            <a:r>
              <a:rPr kumimoji="1" lang="en-US" altLang="zh-CN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| </a:t>
            </a: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的各个元素的代数余子式</a:t>
            </a:r>
            <a:r>
              <a:rPr kumimoji="1" lang="zh-CN" altLang="en-US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 err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baseline="-25000" dirty="0" err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ij</a:t>
            </a:r>
            <a:r>
              <a:rPr kumimoji="1" lang="en-US" altLang="zh-CN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所构成的如下矩阵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2400" b="1" dirty="0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2400" b="1" dirty="0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2400" b="1" dirty="0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2400" b="1" dirty="0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称为矩阵</a:t>
            </a:r>
            <a:r>
              <a:rPr kumimoji="1" lang="zh-CN" altLang="en-US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A </a:t>
            </a: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的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伴随矩阵</a:t>
            </a:r>
            <a:r>
              <a:rPr kumimoji="1" lang="en-US" altLang="zh-CN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kumimoji="1" lang="en-US" altLang="zh-CN" sz="2400" b="1" dirty="0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aphicFrame>
        <p:nvGraphicFramePr>
          <p:cNvPr id="17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695054"/>
              </p:ext>
            </p:extLst>
          </p:nvPr>
        </p:nvGraphicFramePr>
        <p:xfrm>
          <a:off x="2412678" y="1340843"/>
          <a:ext cx="3498850" cy="187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2" name="Equation" r:id="rId3" imgW="1752600" imgH="939800" progId="Equation.DSMT4">
                  <p:embed/>
                </p:oleObj>
              </mc:Choice>
              <mc:Fallback>
                <p:oleObj name="Equation" r:id="rId3" imgW="1752600" imgH="939800" progId="Equation.DSMT4">
                  <p:embed/>
                  <p:pic>
                    <p:nvPicPr>
                      <p:cNvPr id="0" name="Picture 2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2678" y="1340843"/>
                        <a:ext cx="3498850" cy="1876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" name="Group 28"/>
          <p:cNvGrpSpPr>
            <a:grpSpLocks/>
          </p:cNvGrpSpPr>
          <p:nvPr/>
        </p:nvGrpSpPr>
        <p:grpSpPr bwMode="auto">
          <a:xfrm>
            <a:off x="4932040" y="3212505"/>
            <a:ext cx="3352800" cy="1828800"/>
            <a:chOff x="3648" y="2160"/>
            <a:chExt cx="2112" cy="1152"/>
          </a:xfrm>
        </p:grpSpPr>
        <p:sp>
          <p:nvSpPr>
            <p:cNvPr id="19" name="AutoShape 29"/>
            <p:cNvSpPr>
              <a:spLocks noChangeArrowheads="1"/>
            </p:cNvSpPr>
            <p:nvPr/>
          </p:nvSpPr>
          <p:spPr bwMode="auto">
            <a:xfrm>
              <a:off x="3648" y="2160"/>
              <a:ext cx="2112" cy="1152"/>
            </a:xfrm>
            <a:prstGeom prst="cloudCallout">
              <a:avLst>
                <a:gd name="adj1" fmla="val -59468"/>
                <a:gd name="adj2" fmla="val -53995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400" b="1" dirty="0">
                  <a:solidFill>
                    <a:srgbClr val="000000"/>
                  </a:solidFill>
                  <a:latin typeface="Times New Roman" pitchFamily="18" charset="0"/>
                  <a:ea typeface="楷体_GB2312" pitchFamily="49" charset="-122"/>
                </a:rPr>
                <a:t>元素      的代数余子式      位于第 </a:t>
              </a:r>
              <a:r>
                <a:rPr kumimoji="1" lang="en-US" altLang="zh-CN" sz="2400" b="1" i="1" dirty="0">
                  <a:solidFill>
                    <a:srgbClr val="000000"/>
                  </a:solidFill>
                  <a:latin typeface="Times New Roman" pitchFamily="18" charset="0"/>
                  <a:ea typeface="楷体_GB2312" pitchFamily="49" charset="-122"/>
                </a:rPr>
                <a:t>j </a:t>
              </a:r>
              <a:r>
                <a:rPr kumimoji="1" lang="zh-CN" altLang="en-US" sz="2400" b="1" dirty="0">
                  <a:solidFill>
                    <a:srgbClr val="000000"/>
                  </a:solidFill>
                  <a:latin typeface="Times New Roman" pitchFamily="18" charset="0"/>
                  <a:ea typeface="楷体_GB2312" pitchFamily="49" charset="-122"/>
                </a:rPr>
                <a:t>行第 </a:t>
              </a:r>
              <a:r>
                <a:rPr kumimoji="1" lang="en-US" altLang="zh-CN" sz="2400" b="1" i="1" dirty="0">
                  <a:solidFill>
                    <a:srgbClr val="000000"/>
                  </a:solidFill>
                  <a:latin typeface="Times New Roman" pitchFamily="18" charset="0"/>
                  <a:ea typeface="楷体_GB2312" pitchFamily="49" charset="-122"/>
                </a:rPr>
                <a:t>i </a:t>
              </a:r>
              <a:r>
                <a:rPr kumimoji="1" lang="zh-CN" altLang="en-US" sz="2400" b="1" dirty="0">
                  <a:solidFill>
                    <a:srgbClr val="000000"/>
                  </a:solidFill>
                  <a:latin typeface="Times New Roman" pitchFamily="18" charset="0"/>
                  <a:ea typeface="楷体_GB2312" pitchFamily="49" charset="-122"/>
                </a:rPr>
                <a:t>列</a:t>
              </a:r>
            </a:p>
          </p:txBody>
        </p:sp>
        <p:graphicFrame>
          <p:nvGraphicFramePr>
            <p:cNvPr id="20" name="Object 30"/>
            <p:cNvGraphicFramePr>
              <a:graphicFrameLocks noChangeAspect="1"/>
            </p:cNvGraphicFramePr>
            <p:nvPr/>
          </p:nvGraphicFramePr>
          <p:xfrm>
            <a:off x="4412" y="2304"/>
            <a:ext cx="256" cy="3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03" name="Equation" r:id="rId5" imgW="177646" imgH="241091" progId="Equation.DSMT4">
                    <p:embed/>
                  </p:oleObj>
                </mc:Choice>
                <mc:Fallback>
                  <p:oleObj name="Equation" r:id="rId5" imgW="177646" imgH="241091" progId="Equation.DSMT4">
                    <p:embed/>
                    <p:pic>
                      <p:nvPicPr>
                        <p:cNvPr id="0" name="Picture 27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12" y="2304"/>
                          <a:ext cx="256" cy="34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Object 31"/>
            <p:cNvGraphicFramePr>
              <a:graphicFrameLocks noChangeAspect="1"/>
            </p:cNvGraphicFramePr>
            <p:nvPr/>
          </p:nvGraphicFramePr>
          <p:xfrm>
            <a:off x="4560" y="2526"/>
            <a:ext cx="292" cy="3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04" name="Equation" r:id="rId7" imgW="203112" imgH="241195" progId="Equation.DSMT4">
                    <p:embed/>
                  </p:oleObj>
                </mc:Choice>
                <mc:Fallback>
                  <p:oleObj name="Equation" r:id="rId7" imgW="203112" imgH="241195" progId="Equation.DSMT4">
                    <p:embed/>
                    <p:pic>
                      <p:nvPicPr>
                        <p:cNvPr id="0" name="Picture 27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60" y="2526"/>
                          <a:ext cx="292" cy="34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323528" y="4631730"/>
            <a:ext cx="796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性质</a:t>
            </a:r>
          </a:p>
        </p:txBody>
      </p:sp>
      <p:graphicFrame>
        <p:nvGraphicFramePr>
          <p:cNvPr id="23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3336884"/>
              </p:ext>
            </p:extLst>
          </p:nvPr>
        </p:nvGraphicFramePr>
        <p:xfrm>
          <a:off x="1087115" y="4593630"/>
          <a:ext cx="27463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5" name="Equation" r:id="rId9" imgW="1244600" imgH="241300" progId="Equation.DSMT4">
                  <p:embed/>
                </p:oleObj>
              </mc:Choice>
              <mc:Fallback>
                <p:oleObj name="Equation" r:id="rId9" imgW="1244600" imgH="241300" progId="Equation.DSMT4">
                  <p:embed/>
                  <p:pic>
                    <p:nvPicPr>
                      <p:cNvPr id="0" name="Picture 2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7115" y="4593630"/>
                        <a:ext cx="2746375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246683" y="548680"/>
            <a:ext cx="1012949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定义</a:t>
            </a:r>
          </a:p>
        </p:txBody>
      </p:sp>
    </p:spTree>
    <p:extLst>
      <p:ext uri="{BB962C8B-B14F-4D97-AF65-F5344CB8AC3E}">
        <p14:creationId xmlns:p14="http://schemas.microsoft.com/office/powerpoint/2010/main" val="150470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22" grpId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27"/>
          <p:cNvSpPr>
            <a:spLocks noChangeArrowheads="1"/>
          </p:cNvSpPr>
          <p:nvPr/>
        </p:nvSpPr>
        <p:spPr bwMode="auto">
          <a:xfrm rot="5400000" flipV="1">
            <a:off x="6711157" y="1794669"/>
            <a:ext cx="1727200" cy="50323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6" name="Rectangle 26"/>
          <p:cNvSpPr>
            <a:spLocks noChangeArrowheads="1"/>
          </p:cNvSpPr>
          <p:nvPr/>
        </p:nvSpPr>
        <p:spPr bwMode="auto">
          <a:xfrm rot="5400000" flipH="1" flipV="1">
            <a:off x="5458619" y="1794669"/>
            <a:ext cx="1727200" cy="50323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5" name="Rectangle 25"/>
          <p:cNvSpPr>
            <a:spLocks noChangeArrowheads="1"/>
          </p:cNvSpPr>
          <p:nvPr/>
        </p:nvSpPr>
        <p:spPr bwMode="auto">
          <a:xfrm rot="5400000" flipH="1" flipV="1">
            <a:off x="4737894" y="1794669"/>
            <a:ext cx="1727200" cy="50323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0" name="Rectangle 18"/>
          <p:cNvSpPr>
            <a:spLocks noChangeArrowheads="1"/>
          </p:cNvSpPr>
          <p:nvPr/>
        </p:nvSpPr>
        <p:spPr bwMode="auto">
          <a:xfrm>
            <a:off x="2511425" y="2549525"/>
            <a:ext cx="2663825" cy="431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2511425" y="1614488"/>
            <a:ext cx="2663825" cy="431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8" name="Rectangle 16"/>
          <p:cNvSpPr>
            <a:spLocks noChangeArrowheads="1"/>
          </p:cNvSpPr>
          <p:nvPr/>
        </p:nvSpPr>
        <p:spPr bwMode="auto">
          <a:xfrm>
            <a:off x="2511425" y="1182688"/>
            <a:ext cx="2663825" cy="431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graphicFrame>
        <p:nvGraphicFramePr>
          <p:cNvPr id="42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0682746"/>
              </p:ext>
            </p:extLst>
          </p:nvPr>
        </p:nvGraphicFramePr>
        <p:xfrm>
          <a:off x="2247900" y="1117600"/>
          <a:ext cx="5713413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00" name="Equation" r:id="rId4" imgW="2857320" imgH="939600" progId="Equation.DSMT4">
                  <p:embed/>
                </p:oleObj>
              </mc:Choice>
              <mc:Fallback>
                <p:oleObj name="Equation" r:id="rId4" imgW="2857320" imgH="939600" progId="Equation.DSMT4">
                  <p:embed/>
                  <p:pic>
                    <p:nvPicPr>
                      <p:cNvPr id="0" name="Picture 7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7900" y="1117600"/>
                        <a:ext cx="5713413" cy="187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五伴随矩阵的性质</a:t>
            </a:r>
            <a:endParaRPr lang="en-US" altLang="zh-CN" dirty="0">
              <a:solidFill>
                <a:srgbClr val="000000"/>
              </a:solidFill>
            </a:endParaRPr>
          </a:p>
        </p:txBody>
      </p:sp>
      <p:graphicFrame>
        <p:nvGraphicFramePr>
          <p:cNvPr id="27" name="Object 46"/>
          <p:cNvGraphicFramePr>
            <a:graphicFrameLocks noChangeAspect="1"/>
          </p:cNvGraphicFramePr>
          <p:nvPr/>
        </p:nvGraphicFramePr>
        <p:xfrm>
          <a:off x="2195513" y="3662363"/>
          <a:ext cx="3071812" cy="185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01" name="Equation" r:id="rId6" imgW="1536700" imgH="927100" progId="Equation.DSMT4">
                  <p:embed/>
                </p:oleObj>
              </mc:Choice>
              <mc:Fallback>
                <p:oleObj name="Equation" r:id="rId6" imgW="1536700" imgH="927100" progId="Equation.DSMT4">
                  <p:embed/>
                  <p:pic>
                    <p:nvPicPr>
                      <p:cNvPr id="0" name="Picture 7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3662363"/>
                        <a:ext cx="3071812" cy="185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455613" y="493713"/>
            <a:ext cx="79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性质</a:t>
            </a:r>
          </a:p>
        </p:txBody>
      </p:sp>
      <p:graphicFrame>
        <p:nvGraphicFramePr>
          <p:cNvPr id="32" name="Object 5"/>
          <p:cNvGraphicFramePr>
            <a:graphicFrameLocks noChangeAspect="1"/>
          </p:cNvGraphicFramePr>
          <p:nvPr/>
        </p:nvGraphicFramePr>
        <p:xfrm>
          <a:off x="1219200" y="455613"/>
          <a:ext cx="27463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02" name="Equation" r:id="rId8" imgW="1244600" imgH="241300" progId="Equation.DSMT4">
                  <p:embed/>
                </p:oleObj>
              </mc:Choice>
              <mc:Fallback>
                <p:oleObj name="Equation" r:id="rId8" imgW="1244600" imgH="241300" progId="Equation.DSMT4">
                  <p:embed/>
                  <p:pic>
                    <p:nvPicPr>
                      <p:cNvPr id="0" name="Picture 7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455613"/>
                        <a:ext cx="2746375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455613" y="1773238"/>
            <a:ext cx="14525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证明  </a:t>
            </a:r>
            <a:endParaRPr kumimoji="1" lang="zh-CN" altLang="en-US" sz="24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34" name="Object 8"/>
          <p:cNvGraphicFramePr>
            <a:graphicFrameLocks noChangeAspect="1"/>
          </p:cNvGraphicFramePr>
          <p:nvPr/>
        </p:nvGraphicFramePr>
        <p:xfrm>
          <a:off x="1531938" y="1792288"/>
          <a:ext cx="6111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03" name="Equation" r:id="rId10" imgW="304668" imgH="190417" progId="Equation.DSMT4">
                  <p:embed/>
                </p:oleObj>
              </mc:Choice>
              <mc:Fallback>
                <p:oleObj name="Equation" r:id="rId10" imgW="304668" imgH="190417" progId="Equation.DSMT4">
                  <p:embed/>
                  <p:pic>
                    <p:nvPicPr>
                      <p:cNvPr id="0" name="Picture 7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938" y="1792288"/>
                        <a:ext cx="611187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/>
        </p:nvGraphicFramePr>
        <p:xfrm>
          <a:off x="5219700" y="4376738"/>
          <a:ext cx="1016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04" name="Equation" r:id="rId12" imgW="507780" imgH="203112" progId="Equation.DSMT4">
                  <p:embed/>
                </p:oleObj>
              </mc:Choice>
              <mc:Fallback>
                <p:oleObj name="Equation" r:id="rId12" imgW="507780" imgH="203112" progId="Equation.DSMT4">
                  <p:embed/>
                  <p:pic>
                    <p:nvPicPr>
                      <p:cNvPr id="0" name="Picture 7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4376738"/>
                        <a:ext cx="10160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3"/>
          <p:cNvGraphicFramePr>
            <a:graphicFrameLocks noChangeAspect="1"/>
          </p:cNvGraphicFramePr>
          <p:nvPr/>
        </p:nvGraphicFramePr>
        <p:xfrm>
          <a:off x="2195513" y="3662363"/>
          <a:ext cx="3071812" cy="185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05" name="Equation" r:id="rId14" imgW="1536700" imgH="927100" progId="Equation.DSMT4">
                  <p:embed/>
                </p:oleObj>
              </mc:Choice>
              <mc:Fallback>
                <p:oleObj name="Equation" r:id="rId14" imgW="1536700" imgH="927100" progId="Equation.DSMT4">
                  <p:embed/>
                  <p:pic>
                    <p:nvPicPr>
                      <p:cNvPr id="0" name="Picture 7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3662363"/>
                        <a:ext cx="3071812" cy="185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4"/>
          <p:cNvGraphicFramePr>
            <a:graphicFrameLocks noChangeAspect="1"/>
          </p:cNvGraphicFramePr>
          <p:nvPr/>
        </p:nvGraphicFramePr>
        <p:xfrm>
          <a:off x="2195513" y="3662363"/>
          <a:ext cx="3071812" cy="185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06" name="Equation" r:id="rId16" imgW="1536700" imgH="927100" progId="Equation.DSMT4">
                  <p:embed/>
                </p:oleObj>
              </mc:Choice>
              <mc:Fallback>
                <p:oleObj name="Equation" r:id="rId16" imgW="1536700" imgH="927100" progId="Equation.DSMT4">
                  <p:embed/>
                  <p:pic>
                    <p:nvPicPr>
                      <p:cNvPr id="0" name="Picture 7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3662363"/>
                        <a:ext cx="3071812" cy="185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35"/>
          <p:cNvGraphicFramePr>
            <a:graphicFrameLocks noChangeAspect="1"/>
          </p:cNvGraphicFramePr>
          <p:nvPr/>
        </p:nvGraphicFramePr>
        <p:xfrm>
          <a:off x="2195513" y="3662363"/>
          <a:ext cx="3071812" cy="185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07" name="Equation" r:id="rId18" imgW="1536700" imgH="927100" progId="Equation.DSMT4">
                  <p:embed/>
                </p:oleObj>
              </mc:Choice>
              <mc:Fallback>
                <p:oleObj name="Equation" r:id="rId18" imgW="1536700" imgH="927100" progId="Equation.DSMT4">
                  <p:embed/>
                  <p:pic>
                    <p:nvPicPr>
                      <p:cNvPr id="0" name="Picture 7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3662363"/>
                        <a:ext cx="3071812" cy="185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8"/>
          <p:cNvGraphicFramePr>
            <a:graphicFrameLocks noChangeAspect="1"/>
          </p:cNvGraphicFramePr>
          <p:nvPr/>
        </p:nvGraphicFramePr>
        <p:xfrm>
          <a:off x="2195513" y="3662363"/>
          <a:ext cx="3071812" cy="185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08" name="Equation" r:id="rId20" imgW="1536700" imgH="927100" progId="Equation.DSMT4">
                  <p:embed/>
                </p:oleObj>
              </mc:Choice>
              <mc:Fallback>
                <p:oleObj name="Equation" r:id="rId20" imgW="1536700" imgH="927100" progId="Equation.DSMT4">
                  <p:embed/>
                  <p:pic>
                    <p:nvPicPr>
                      <p:cNvPr id="0" name="Picture 7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3662363"/>
                        <a:ext cx="3071812" cy="185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6885107"/>
              </p:ext>
            </p:extLst>
          </p:nvPr>
        </p:nvGraphicFramePr>
        <p:xfrm>
          <a:off x="2182813" y="3662363"/>
          <a:ext cx="3097212" cy="185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09" name="Equation" r:id="rId22" imgW="1549400" imgH="927100" progId="Equation.DSMT4">
                  <p:embed/>
                </p:oleObj>
              </mc:Choice>
              <mc:Fallback>
                <p:oleObj name="Equation" r:id="rId22" imgW="1549400" imgH="927100" progId="Equation.DSMT4">
                  <p:embed/>
                  <p:pic>
                    <p:nvPicPr>
                      <p:cNvPr id="0" name="Picture 7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2813" y="3662363"/>
                        <a:ext cx="3097212" cy="185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470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1" animBg="1"/>
      <p:bldP spid="37" grpId="2" animBg="1"/>
      <p:bldP spid="36" grpId="2" animBg="1"/>
      <p:bldP spid="36" grpId="3" animBg="1"/>
      <p:bldP spid="36" grpId="4" animBg="1"/>
      <p:bldP spid="36" grpId="5" animBg="1"/>
      <p:bldP spid="35" grpId="1" animBg="1"/>
      <p:bldP spid="35" grpId="2" animBg="1"/>
      <p:bldP spid="30" grpId="1" animBg="1"/>
      <p:bldP spid="30" grpId="2" animBg="1"/>
      <p:bldP spid="29" grpId="1" animBg="1"/>
      <p:bldP spid="29" grpId="2" animBg="1"/>
      <p:bldP spid="28" grpId="2" animBg="1"/>
      <p:bldP spid="28" grpId="3" animBg="1"/>
      <p:bldP spid="28" grpId="4" animBg="1"/>
      <p:bldP spid="28" grpId="5" animBg="1"/>
      <p:bldP spid="3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6931239"/>
              </p:ext>
            </p:extLst>
          </p:nvPr>
        </p:nvGraphicFramePr>
        <p:xfrm>
          <a:off x="1225562" y="4365104"/>
          <a:ext cx="2692400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78" name="Equation" r:id="rId3" imgW="1346200" imgH="698500" progId="Equation.DSMT4">
                  <p:embed/>
                </p:oleObj>
              </mc:Choice>
              <mc:Fallback>
                <p:oleObj name="Equation" r:id="rId3" imgW="1346200" imgH="698500" progId="Equation.DSMT4">
                  <p:embed/>
                  <p:pic>
                    <p:nvPicPr>
                      <p:cNvPr id="0" name="Picture 7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5562" y="4365104"/>
                        <a:ext cx="2692400" cy="139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159988"/>
              </p:ext>
            </p:extLst>
          </p:nvPr>
        </p:nvGraphicFramePr>
        <p:xfrm>
          <a:off x="1231528" y="4365104"/>
          <a:ext cx="2692400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79" name="Equation" r:id="rId5" imgW="1346200" imgH="698500" progId="Equation.DSMT4">
                  <p:embed/>
                </p:oleObj>
              </mc:Choice>
              <mc:Fallback>
                <p:oleObj name="Equation" r:id="rId5" imgW="1346200" imgH="698500" progId="Equation.DSMT4">
                  <p:embed/>
                  <p:pic>
                    <p:nvPicPr>
                      <p:cNvPr id="0" name="Picture 7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528" y="4365104"/>
                        <a:ext cx="2692400" cy="139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2545578"/>
              </p:ext>
            </p:extLst>
          </p:nvPr>
        </p:nvGraphicFramePr>
        <p:xfrm>
          <a:off x="1231528" y="4365104"/>
          <a:ext cx="2692400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80" name="Equation" r:id="rId7" imgW="1346200" imgH="698500" progId="Equation.DSMT4">
                  <p:embed/>
                </p:oleObj>
              </mc:Choice>
              <mc:Fallback>
                <p:oleObj name="Equation" r:id="rId7" imgW="1346200" imgH="698500" progId="Equation.DSMT4">
                  <p:embed/>
                  <p:pic>
                    <p:nvPicPr>
                      <p:cNvPr id="0" name="Picture 7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528" y="4365104"/>
                        <a:ext cx="2692400" cy="139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1420154"/>
              </p:ext>
            </p:extLst>
          </p:nvPr>
        </p:nvGraphicFramePr>
        <p:xfrm>
          <a:off x="1225562" y="4365104"/>
          <a:ext cx="2692400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81" name="Equation" r:id="rId9" imgW="1346200" imgH="698500" progId="Equation.DSMT4">
                  <p:embed/>
                </p:oleObj>
              </mc:Choice>
              <mc:Fallback>
                <p:oleObj name="Equation" r:id="rId9" imgW="1346200" imgH="698500" progId="Equation.DSMT4">
                  <p:embed/>
                  <p:pic>
                    <p:nvPicPr>
                      <p:cNvPr id="0" name="Picture 7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5562" y="4365104"/>
                        <a:ext cx="2692400" cy="139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9492315"/>
              </p:ext>
            </p:extLst>
          </p:nvPr>
        </p:nvGraphicFramePr>
        <p:xfrm>
          <a:off x="1216932" y="4365104"/>
          <a:ext cx="2692400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82" name="Equation" r:id="rId11" imgW="1346200" imgH="698500" progId="Equation.DSMT4">
                  <p:embed/>
                </p:oleObj>
              </mc:Choice>
              <mc:Fallback>
                <p:oleObj name="Equation" r:id="rId11" imgW="1346200" imgH="698500" progId="Equation.DSMT4">
                  <p:embed/>
                  <p:pic>
                    <p:nvPicPr>
                      <p:cNvPr id="0" name="Picture 7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6932" y="4365104"/>
                        <a:ext cx="2692400" cy="139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五伴随矩阵的性质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55613" y="1773238"/>
            <a:ext cx="58799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解  </a:t>
            </a:r>
            <a:endParaRPr kumimoji="1" lang="zh-CN" altLang="en-US" sz="24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55613" y="-49213"/>
            <a:ext cx="7716787" cy="1543051"/>
            <a:chOff x="455613" y="-49213"/>
            <a:chExt cx="7716787" cy="1543051"/>
          </a:xfrm>
        </p:grpSpPr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455613" y="493713"/>
              <a:ext cx="771678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400" b="1" dirty="0">
                  <a:solidFill>
                    <a:srgbClr val="0000FF"/>
                  </a:solidFill>
                  <a:latin typeface="Times New Roman" pitchFamily="18" charset="0"/>
                  <a:ea typeface="楷体_GB2312" pitchFamily="49" charset="-122"/>
                </a:rPr>
                <a:t>练习：</a:t>
              </a:r>
              <a:r>
                <a:rPr lang="zh-CN" altLang="en-US" sz="2400" b="1" dirty="0"/>
                <a:t>设矩阵                                 </a:t>
              </a:r>
              <a:r>
                <a:rPr kumimoji="1" lang="zh-CN" altLang="en-US" sz="2400" b="1" dirty="0">
                  <a:latin typeface="Times New Roman" pitchFamily="18" charset="0"/>
                  <a:ea typeface="楷体_GB2312" pitchFamily="49" charset="-122"/>
                </a:rPr>
                <a:t>，</a:t>
              </a:r>
              <a:r>
                <a:rPr lang="zh-CN" altLang="zh-CN" sz="2400" b="1" dirty="0"/>
                <a:t>求</a:t>
              </a:r>
              <a:r>
                <a:rPr lang="en-US" altLang="zh-CN" sz="2400" dirty="0"/>
                <a:t> </a:t>
              </a:r>
              <a:r>
                <a:rPr lang="en-US" altLang="zh-CN" sz="2400" b="1" i="1" dirty="0">
                  <a:latin typeface="Times New Roman" pitchFamily="18" charset="0"/>
                  <a:cs typeface="Times New Roman" pitchFamily="18" charset="0"/>
                </a:rPr>
                <a:t>A </a:t>
              </a:r>
              <a:r>
                <a:rPr lang="zh-CN" altLang="zh-CN" sz="2400" b="1" dirty="0"/>
                <a:t>伴随矩阵</a:t>
              </a:r>
              <a:r>
                <a:rPr lang="en-US" altLang="zh-CN" sz="2400" dirty="0"/>
                <a:t> </a:t>
              </a:r>
              <a:endParaRPr kumimoji="1" lang="zh-CN" altLang="en-US" sz="24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endParaRPr>
            </a:p>
          </p:txBody>
        </p:sp>
        <p:graphicFrame>
          <p:nvGraphicFramePr>
            <p:cNvPr id="5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85286845"/>
                </p:ext>
              </p:extLst>
            </p:nvPr>
          </p:nvGraphicFramePr>
          <p:xfrm>
            <a:off x="2411760" y="-49213"/>
            <a:ext cx="2185987" cy="15430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383" name="Equation" r:id="rId13" imgW="990600" imgH="698500" progId="Equation.DSMT4">
                    <p:embed/>
                  </p:oleObj>
                </mc:Choice>
                <mc:Fallback>
                  <p:oleObj name="Equation" r:id="rId13" imgW="990600" imgH="698500" progId="Equation.DSMT4">
                    <p:embed/>
                    <p:pic>
                      <p:nvPicPr>
                        <p:cNvPr id="0" name="Picture 7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1760" y="-49213"/>
                          <a:ext cx="2185987" cy="154305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4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2637222"/>
                </p:ext>
              </p:extLst>
            </p:nvPr>
          </p:nvGraphicFramePr>
          <p:xfrm>
            <a:off x="6829896" y="476672"/>
            <a:ext cx="406400" cy="381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384" name="Equation" r:id="rId15" imgW="203112" imgH="190417" progId="Equation.DSMT4">
                    <p:embed/>
                  </p:oleObj>
                </mc:Choice>
                <mc:Fallback>
                  <p:oleObj name="Equation" r:id="rId15" imgW="203112" imgH="190417" progId="Equation.DSMT4">
                    <p:embed/>
                    <p:pic>
                      <p:nvPicPr>
                        <p:cNvPr id="0" name="Picture 7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29896" y="476672"/>
                          <a:ext cx="406400" cy="381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759689"/>
              </p:ext>
            </p:extLst>
          </p:nvPr>
        </p:nvGraphicFramePr>
        <p:xfrm>
          <a:off x="1259632" y="1628800"/>
          <a:ext cx="2185987" cy="1543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85" name="Equation" r:id="rId17" imgW="990600" imgH="698500" progId="Equation.DSMT4">
                  <p:embed/>
                </p:oleObj>
              </mc:Choice>
              <mc:Fallback>
                <p:oleObj name="Equation" r:id="rId17" imgW="990600" imgH="698500" progId="Equation.DSMT4">
                  <p:embed/>
                  <p:pic>
                    <p:nvPicPr>
                      <p:cNvPr id="0" name="Picture 7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1628800"/>
                        <a:ext cx="2185987" cy="154305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Line 5"/>
          <p:cNvSpPr>
            <a:spLocks noChangeShapeType="1"/>
          </p:cNvSpPr>
          <p:nvPr/>
        </p:nvSpPr>
        <p:spPr bwMode="auto">
          <a:xfrm flipV="1">
            <a:off x="2141020" y="1731691"/>
            <a:ext cx="0" cy="144016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>
            <a:off x="2051720" y="1875707"/>
            <a:ext cx="1296144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0371848"/>
              </p:ext>
            </p:extLst>
          </p:nvPr>
        </p:nvGraphicFramePr>
        <p:xfrm>
          <a:off x="3635896" y="1412776"/>
          <a:ext cx="4052888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86" name="Equation" r:id="rId18" imgW="1841500" imgH="469900" progId="Equation.DSMT4">
                  <p:embed/>
                </p:oleObj>
              </mc:Choice>
              <mc:Fallback>
                <p:oleObj name="Equation" r:id="rId18" imgW="1841500" imgH="469900" progId="Equation.DSMT4">
                  <p:embed/>
                  <p:pic>
                    <p:nvPicPr>
                      <p:cNvPr id="0" name="Picture 7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1412776"/>
                        <a:ext cx="4052888" cy="9361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125221"/>
              </p:ext>
            </p:extLst>
          </p:nvPr>
        </p:nvGraphicFramePr>
        <p:xfrm>
          <a:off x="3572842" y="2420888"/>
          <a:ext cx="4527550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87" name="Equation" r:id="rId20" imgW="2057400" imgH="469900" progId="Equation.DSMT4">
                  <p:embed/>
                </p:oleObj>
              </mc:Choice>
              <mc:Fallback>
                <p:oleObj name="Equation" r:id="rId20" imgW="2057400" imgH="469900" progId="Equation.DSMT4">
                  <p:embed/>
                  <p:pic>
                    <p:nvPicPr>
                      <p:cNvPr id="0" name="Picture 7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2842" y="2420888"/>
                        <a:ext cx="4527550" cy="9361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5"/>
          <p:cNvSpPr>
            <a:spLocks noChangeShapeType="1"/>
          </p:cNvSpPr>
          <p:nvPr/>
        </p:nvSpPr>
        <p:spPr bwMode="auto">
          <a:xfrm flipV="1">
            <a:off x="2621550" y="1731691"/>
            <a:ext cx="0" cy="144016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Line 5"/>
          <p:cNvSpPr>
            <a:spLocks noChangeShapeType="1"/>
          </p:cNvSpPr>
          <p:nvPr/>
        </p:nvSpPr>
        <p:spPr bwMode="auto">
          <a:xfrm flipV="1">
            <a:off x="3131840" y="1700808"/>
            <a:ext cx="0" cy="144016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0193605"/>
              </p:ext>
            </p:extLst>
          </p:nvPr>
        </p:nvGraphicFramePr>
        <p:xfrm>
          <a:off x="3563888" y="3402062"/>
          <a:ext cx="4332288" cy="963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88" name="Equation" r:id="rId22" imgW="1968500" imgH="469900" progId="Equation.DSMT4">
                  <p:embed/>
                </p:oleObj>
              </mc:Choice>
              <mc:Fallback>
                <p:oleObj name="Equation" r:id="rId22" imgW="1968500" imgH="469900" progId="Equation.DSMT4">
                  <p:embed/>
                  <p:pic>
                    <p:nvPicPr>
                      <p:cNvPr id="0" name="Picture 7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3402062"/>
                        <a:ext cx="4332288" cy="9630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470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11" grpId="0" animBg="1"/>
      <p:bldP spid="11" grpId="1" animBg="1"/>
      <p:bldP spid="12" grpId="0" animBg="1"/>
      <p:bldP spid="17" grpId="0" animBg="1"/>
      <p:bldP spid="17" grpId="1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内</a:t>
            </a:r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容</a:t>
            </a:r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总</a:t>
            </a:r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结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709468" y="4541604"/>
            <a:ext cx="6534940" cy="40011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1713561" y="3429000"/>
            <a:ext cx="6534940" cy="40011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709468" y="684654"/>
            <a:ext cx="6534940" cy="214879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左大括号 27"/>
          <p:cNvSpPr/>
          <p:nvPr/>
        </p:nvSpPr>
        <p:spPr bwMode="auto">
          <a:xfrm>
            <a:off x="182329" y="656060"/>
            <a:ext cx="1097990" cy="4354772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880594" y="1049592"/>
            <a:ext cx="619268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000" b="1" dirty="0">
                <a:latin typeface="Times New Roman" pitchFamily="18" charset="0"/>
                <a:cs typeface="Times New Roman" pitchFamily="18" charset="0"/>
              </a:rPr>
              <a:t>熟练掌握矩阵的加法运算、数与矩阵相乘运算（简称数乘运算）和矩阵与矩阵相乘运算（简称乘法运算）及其运算规律；了解单位矩阵、对角矩阵、对称矩阵和反对称矩阵，以及它们的性质</a:t>
            </a:r>
          </a:p>
        </p:txBody>
      </p:sp>
      <p:sp>
        <p:nvSpPr>
          <p:cNvPr id="30" name="矩形 29"/>
          <p:cNvSpPr/>
          <p:nvPr/>
        </p:nvSpPr>
        <p:spPr>
          <a:xfrm>
            <a:off x="1845053" y="3429000"/>
            <a:ext cx="50788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latin typeface="Times New Roman" pitchFamily="18" charset="0"/>
                <a:cs typeface="Times New Roman" pitchFamily="18" charset="0"/>
              </a:rPr>
              <a:t>掌握伴随矩阵的定义、性质与计算</a:t>
            </a:r>
            <a:endParaRPr lang="zh-CN" alt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845054" y="4514046"/>
            <a:ext cx="42883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latin typeface="Times New Roman" pitchFamily="18" charset="0"/>
                <a:cs typeface="Times New Roman" pitchFamily="18" charset="0"/>
              </a:rPr>
              <a:t>了解方阵的行列式、转置矩阵的概念</a:t>
            </a:r>
            <a:endParaRPr lang="zh-CN" alt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486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练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习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题</a:t>
            </a:r>
            <a:endParaRPr lang="en-US" altLang="zh-CN" dirty="0">
              <a:solidFill>
                <a:srgbClr val="000000"/>
              </a:solidFill>
            </a:endParaRPr>
          </a:p>
        </p:txBody>
      </p:sp>
      <p:graphicFrame>
        <p:nvGraphicFramePr>
          <p:cNvPr id="23" name="Object 6"/>
          <p:cNvGraphicFramePr>
            <a:graphicFrameLocks noChangeAspect="1"/>
          </p:cNvGraphicFramePr>
          <p:nvPr/>
        </p:nvGraphicFramePr>
        <p:xfrm>
          <a:off x="1552575" y="2928938"/>
          <a:ext cx="25241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03" name="Equation" r:id="rId3" imgW="114102" imgH="177492" progId="Equation.DSMT4">
                  <p:embed/>
                </p:oleObj>
              </mc:Choice>
              <mc:Fallback>
                <p:oleObj name="Equation" r:id="rId3" imgW="114102" imgH="177492" progId="Equation.DSMT4">
                  <p:embed/>
                  <p:pic>
                    <p:nvPicPr>
                      <p:cNvPr id="0" name="Picture 2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2575" y="2928938"/>
                        <a:ext cx="252413" cy="392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0" name="组合 29"/>
          <p:cNvGrpSpPr/>
          <p:nvPr/>
        </p:nvGrpSpPr>
        <p:grpSpPr>
          <a:xfrm>
            <a:off x="500034" y="498902"/>
            <a:ext cx="7643866" cy="2786082"/>
            <a:chOff x="571472" y="3214686"/>
            <a:chExt cx="7643866" cy="2786082"/>
          </a:xfrm>
        </p:grpSpPr>
        <p:sp>
          <p:nvSpPr>
            <p:cNvPr id="31" name="TextBox 30"/>
            <p:cNvSpPr txBox="1"/>
            <p:nvPr/>
          </p:nvSpPr>
          <p:spPr>
            <a:xfrm>
              <a:off x="571472" y="3500438"/>
              <a:ext cx="7643866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+mn-ea"/>
                </a:rPr>
                <a:t>4.</a:t>
              </a:r>
              <a:r>
                <a:rPr lang="zh-CN" altLang="en-US" sz="2400" b="1" dirty="0">
                  <a:latin typeface="+mn-ea"/>
                </a:rPr>
                <a:t>设                       ，问：</a:t>
              </a:r>
              <a:endParaRPr lang="en-US" altLang="zh-CN" sz="2400" b="1" dirty="0">
                <a:latin typeface="+mn-ea"/>
              </a:endParaRPr>
            </a:p>
            <a:p>
              <a:endParaRPr lang="en-US" altLang="zh-CN" sz="2400" b="1" dirty="0">
                <a:latin typeface="+mn-ea"/>
              </a:endParaRPr>
            </a:p>
            <a:p>
              <a:pPr marL="457200" indent="-457200">
                <a:lnSpc>
                  <a:spcPct val="150000"/>
                </a:lnSpc>
                <a:buAutoNum type="arabicParenBoth"/>
              </a:pPr>
              <a:r>
                <a:rPr lang="zh-CN" altLang="en-US" sz="2400" b="1" dirty="0">
                  <a:latin typeface="+mn-ea"/>
                </a:rPr>
                <a:t>         吗？</a:t>
              </a:r>
              <a:endParaRPr lang="en-US" altLang="zh-CN" sz="2400" b="1" dirty="0">
                <a:latin typeface="+mn-ea"/>
              </a:endParaRPr>
            </a:p>
            <a:p>
              <a:pPr marL="457200" indent="-457200">
                <a:lnSpc>
                  <a:spcPct val="150000"/>
                </a:lnSpc>
                <a:buAutoNum type="arabicParenBoth"/>
              </a:pPr>
              <a:r>
                <a:rPr lang="zh-CN" altLang="en-US" sz="2400" b="1" dirty="0">
                  <a:latin typeface="+mn-ea"/>
                </a:rPr>
                <a:t>                        吗？</a:t>
              </a:r>
              <a:endParaRPr lang="en-US" altLang="zh-CN" sz="2400" b="1" dirty="0"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latin typeface="+mn-ea"/>
                </a:rPr>
                <a:t>(3)</a:t>
              </a:r>
              <a:r>
                <a:rPr lang="zh-CN" altLang="en-US" sz="2400" b="1" dirty="0">
                  <a:latin typeface="+mn-ea"/>
                </a:rPr>
                <a:t>                        吗？                                      </a:t>
              </a:r>
            </a:p>
          </p:txBody>
        </p:sp>
        <p:graphicFrame>
          <p:nvGraphicFramePr>
            <p:cNvPr id="32" name="Object 10"/>
            <p:cNvGraphicFramePr>
              <a:graphicFrameLocks noChangeAspect="1"/>
            </p:cNvGraphicFramePr>
            <p:nvPr/>
          </p:nvGraphicFramePr>
          <p:xfrm>
            <a:off x="1285852" y="3214686"/>
            <a:ext cx="3565525" cy="10366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104" name="Equation" r:id="rId5" imgW="1612900" imgH="469900" progId="Equation.DSMT4">
                    <p:embed/>
                  </p:oleObj>
                </mc:Choice>
                <mc:Fallback>
                  <p:oleObj name="Equation" r:id="rId5" imgW="1612900" imgH="469900" progId="Equation.DSMT4">
                    <p:embed/>
                    <p:pic>
                      <p:nvPicPr>
                        <p:cNvPr id="0" name="Picture 2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85852" y="3214686"/>
                          <a:ext cx="3565525" cy="10366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64877587"/>
                </p:ext>
              </p:extLst>
            </p:nvPr>
          </p:nvGraphicFramePr>
          <p:xfrm>
            <a:off x="1071538" y="4349759"/>
            <a:ext cx="1403350" cy="3651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105" name="Equation" r:id="rId7" imgW="634449" imgH="164957" progId="Equation.DSMT4">
                    <p:embed/>
                  </p:oleObj>
                </mc:Choice>
                <mc:Fallback>
                  <p:oleObj name="Equation" r:id="rId7" imgW="634449" imgH="164957" progId="Equation.DSMT4">
                    <p:embed/>
                    <p:pic>
                      <p:nvPicPr>
                        <p:cNvPr id="0" name="Picture 2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71538" y="4349759"/>
                          <a:ext cx="1403350" cy="3651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" name="Object 12"/>
            <p:cNvGraphicFramePr>
              <a:graphicFrameLocks noChangeAspect="1"/>
            </p:cNvGraphicFramePr>
            <p:nvPr/>
          </p:nvGraphicFramePr>
          <p:xfrm>
            <a:off x="1081089" y="4813314"/>
            <a:ext cx="3705225" cy="6159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106" name="Equation" r:id="rId9" imgW="1676400" imgH="279400" progId="Equation.DSMT4">
                    <p:embed/>
                  </p:oleObj>
                </mc:Choice>
                <mc:Fallback>
                  <p:oleObj name="Equation" r:id="rId9" imgW="1676400" imgH="279400" progId="Equation.DSMT4">
                    <p:embed/>
                    <p:pic>
                      <p:nvPicPr>
                        <p:cNvPr id="0" name="Picture 2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81089" y="4813314"/>
                          <a:ext cx="3705225" cy="6159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" name="Object 13"/>
            <p:cNvGraphicFramePr>
              <a:graphicFrameLocks noChangeAspect="1"/>
            </p:cNvGraphicFramePr>
            <p:nvPr/>
          </p:nvGraphicFramePr>
          <p:xfrm>
            <a:off x="1071538" y="5440381"/>
            <a:ext cx="3705225" cy="5603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107" name="Equation" r:id="rId11" imgW="1675673" imgH="253890" progId="Equation.DSMT4">
                    <p:embed/>
                  </p:oleObj>
                </mc:Choice>
                <mc:Fallback>
                  <p:oleObj name="Equation" r:id="rId11" imgW="1675673" imgH="253890" progId="Equation.DSMT4">
                    <p:embed/>
                    <p:pic>
                      <p:nvPicPr>
                        <p:cNvPr id="0" name="Picture 2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71538" y="5440381"/>
                          <a:ext cx="3705225" cy="5603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前凸带形 11"/>
          <p:cNvSpPr/>
          <p:nvPr/>
        </p:nvSpPr>
        <p:spPr>
          <a:xfrm>
            <a:off x="5724128" y="0"/>
            <a:ext cx="2592288" cy="945930"/>
          </a:xfrm>
          <a:prstGeom prst="ribbon">
            <a:avLst>
              <a:gd name="adj1" fmla="val 33333"/>
              <a:gd name="adj2" fmla="val 45071"/>
            </a:avLst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5">
                    <a:lumMod val="50000"/>
                  </a:schemeClr>
                </a:solidFill>
              </a:rPr>
              <a:t>P53  4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3" name="Group 2"/>
          <p:cNvGrpSpPr>
            <a:grpSpLocks/>
          </p:cNvGrpSpPr>
          <p:nvPr/>
        </p:nvGrpSpPr>
        <p:grpSpPr bwMode="auto">
          <a:xfrm>
            <a:off x="1763688" y="3212976"/>
            <a:ext cx="4752826" cy="2634654"/>
            <a:chOff x="2688" y="1536"/>
            <a:chExt cx="3024" cy="2367"/>
          </a:xfrm>
        </p:grpSpPr>
        <p:sp>
          <p:nvSpPr>
            <p:cNvPr id="14" name="Line 3"/>
            <p:cNvSpPr>
              <a:spLocks noChangeShapeType="1"/>
            </p:cNvSpPr>
            <p:nvPr/>
          </p:nvSpPr>
          <p:spPr bwMode="auto">
            <a:xfrm>
              <a:off x="2688" y="163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" name="Line 4"/>
            <p:cNvSpPr>
              <a:spLocks noChangeShapeType="1"/>
            </p:cNvSpPr>
            <p:nvPr/>
          </p:nvSpPr>
          <p:spPr bwMode="auto">
            <a:xfrm>
              <a:off x="2688" y="168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" name="Line 5"/>
            <p:cNvSpPr>
              <a:spLocks noChangeShapeType="1"/>
            </p:cNvSpPr>
            <p:nvPr/>
          </p:nvSpPr>
          <p:spPr bwMode="auto">
            <a:xfrm>
              <a:off x="2688" y="379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" name="Line 6"/>
            <p:cNvSpPr>
              <a:spLocks noChangeShapeType="1"/>
            </p:cNvSpPr>
            <p:nvPr/>
          </p:nvSpPr>
          <p:spPr bwMode="auto">
            <a:xfrm>
              <a:off x="2688" y="384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" name="Line 7"/>
            <p:cNvSpPr>
              <a:spLocks noChangeShapeType="1"/>
            </p:cNvSpPr>
            <p:nvPr/>
          </p:nvSpPr>
          <p:spPr bwMode="auto">
            <a:xfrm rot="-5400000">
              <a:off x="1585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" name="Line 8"/>
            <p:cNvSpPr>
              <a:spLocks noChangeShapeType="1"/>
            </p:cNvSpPr>
            <p:nvPr/>
          </p:nvSpPr>
          <p:spPr bwMode="auto">
            <a:xfrm rot="-5400000">
              <a:off x="1551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" name="Line 9"/>
            <p:cNvSpPr>
              <a:spLocks noChangeShapeType="1"/>
            </p:cNvSpPr>
            <p:nvPr/>
          </p:nvSpPr>
          <p:spPr bwMode="auto">
            <a:xfrm rot="-5400000">
              <a:off x="4466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1" name="Line 10"/>
            <p:cNvSpPr>
              <a:spLocks noChangeShapeType="1"/>
            </p:cNvSpPr>
            <p:nvPr/>
          </p:nvSpPr>
          <p:spPr bwMode="auto">
            <a:xfrm rot="-5400000">
              <a:off x="4432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3350665"/>
              </p:ext>
            </p:extLst>
          </p:nvPr>
        </p:nvGraphicFramePr>
        <p:xfrm>
          <a:off x="2123728" y="3573016"/>
          <a:ext cx="18526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08" name="Equation" r:id="rId13" imgW="837836" imgH="203112" progId="Equation.DSMT4">
                  <p:embed/>
                </p:oleObj>
              </mc:Choice>
              <mc:Fallback>
                <p:oleObj name="Equation" r:id="rId13" imgW="837836" imgH="203112" progId="Equation.DSMT4">
                  <p:embed/>
                  <p:pic>
                    <p:nvPicPr>
                      <p:cNvPr id="0" name="Picture 2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3573016"/>
                        <a:ext cx="1852613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192820"/>
              </p:ext>
            </p:extLst>
          </p:nvPr>
        </p:nvGraphicFramePr>
        <p:xfrm>
          <a:off x="2102271" y="4099059"/>
          <a:ext cx="41259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09" name="Equation" r:id="rId15" imgW="1866900" imgH="228600" progId="Equation.DSMT4">
                  <p:embed/>
                </p:oleObj>
              </mc:Choice>
              <mc:Fallback>
                <p:oleObj name="Equation" r:id="rId15" imgW="1866900" imgH="228600" progId="Equation.DSMT4">
                  <p:embed/>
                  <p:pic>
                    <p:nvPicPr>
                      <p:cNvPr id="0" name="Picture 2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2271" y="4099059"/>
                        <a:ext cx="4125913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303472"/>
              </p:ext>
            </p:extLst>
          </p:nvPr>
        </p:nvGraphicFramePr>
        <p:xfrm>
          <a:off x="2104926" y="4725144"/>
          <a:ext cx="40703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10" name="Equation" r:id="rId17" imgW="1841500" imgH="228600" progId="Equation.DSMT4">
                  <p:embed/>
                </p:oleObj>
              </mc:Choice>
              <mc:Fallback>
                <p:oleObj name="Equation" r:id="rId17" imgW="1841500" imgH="228600" progId="Equation.DSMT4">
                  <p:embed/>
                  <p:pic>
                    <p:nvPicPr>
                      <p:cNvPr id="0" name="Picture 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4926" y="4725144"/>
                        <a:ext cx="407035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898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练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习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题</a:t>
            </a:r>
            <a:endParaRPr lang="en-US" altLang="zh-CN" dirty="0">
              <a:solidFill>
                <a:srgbClr val="000000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28596" y="188640"/>
            <a:ext cx="7500990" cy="2123658"/>
            <a:chOff x="428596" y="500042"/>
            <a:chExt cx="7500990" cy="2123658"/>
          </a:xfrm>
        </p:grpSpPr>
        <p:sp>
          <p:nvSpPr>
            <p:cNvPr id="39" name="TextBox 38"/>
            <p:cNvSpPr txBox="1"/>
            <p:nvPr/>
          </p:nvSpPr>
          <p:spPr>
            <a:xfrm>
              <a:off x="428596" y="500042"/>
              <a:ext cx="7500990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+mn-ea"/>
                </a:rPr>
                <a:t>5.</a:t>
              </a:r>
              <a:r>
                <a:rPr lang="zh-CN" altLang="en-US" sz="2400" b="1" dirty="0">
                  <a:latin typeface="+mn-ea"/>
                </a:rPr>
                <a:t>举反例说明下列命题是错误的：</a:t>
              </a:r>
              <a:endParaRPr lang="en-US" altLang="zh-CN" sz="2400" b="1" dirty="0"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latin typeface="+mn-ea"/>
                </a:rPr>
                <a:t>(1)</a:t>
              </a:r>
              <a:r>
                <a:rPr lang="zh-CN" altLang="en-US" sz="2400" b="1" dirty="0">
                  <a:latin typeface="+mn-ea"/>
                </a:rPr>
                <a:t>若       则     </a:t>
              </a:r>
              <a:r>
                <a:rPr lang="en-US" altLang="zh-CN" sz="2400" b="1" dirty="0">
                  <a:latin typeface="+mn-ea"/>
                </a:rPr>
                <a:t>;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latin typeface="+mn-ea"/>
                </a:rPr>
                <a:t>(2)</a:t>
              </a:r>
              <a:r>
                <a:rPr lang="zh-CN" altLang="en-US" sz="2400" b="1" dirty="0">
                  <a:latin typeface="+mn-ea"/>
                </a:rPr>
                <a:t>若       则     或      </a:t>
              </a:r>
              <a:r>
                <a:rPr lang="en-US" altLang="zh-CN" sz="2400" b="1" dirty="0">
                  <a:latin typeface="+mn-ea"/>
                </a:rPr>
                <a:t>;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latin typeface="+mn-ea"/>
                </a:rPr>
                <a:t>(3)</a:t>
              </a:r>
              <a:r>
                <a:rPr lang="zh-CN" altLang="en-US" sz="2400" b="1" dirty="0">
                  <a:latin typeface="+mn-ea"/>
                </a:rPr>
                <a:t>若          且     则      </a:t>
              </a:r>
              <a:r>
                <a:rPr lang="en-US" altLang="zh-CN" sz="2400" b="1" dirty="0">
                  <a:latin typeface="+mn-ea"/>
                </a:rPr>
                <a:t>.</a:t>
              </a:r>
              <a:endParaRPr lang="zh-CN" altLang="en-US" sz="2400" b="1" dirty="0">
                <a:latin typeface="+mn-ea"/>
              </a:endParaRPr>
            </a:p>
          </p:txBody>
        </p:sp>
        <p:graphicFrame>
          <p:nvGraphicFramePr>
            <p:cNvPr id="40" name="Object 3"/>
            <p:cNvGraphicFramePr>
              <a:graphicFrameLocks noChangeAspect="1"/>
            </p:cNvGraphicFramePr>
            <p:nvPr/>
          </p:nvGraphicFramePr>
          <p:xfrm>
            <a:off x="1285852" y="928670"/>
            <a:ext cx="1093787" cy="449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90" name="Equation" r:id="rId3" imgW="494870" imgH="203024" progId="Equation.DSMT4">
                    <p:embed/>
                  </p:oleObj>
                </mc:Choice>
                <mc:Fallback>
                  <p:oleObj name="Equation" r:id="rId3" imgW="494870" imgH="203024" progId="Equation.DSMT4">
                    <p:embed/>
                    <p:pic>
                      <p:nvPicPr>
                        <p:cNvPr id="0" name="Picture 59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85852" y="928670"/>
                          <a:ext cx="1093787" cy="4492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" name="Object 4"/>
            <p:cNvGraphicFramePr>
              <a:graphicFrameLocks noChangeAspect="1"/>
            </p:cNvGraphicFramePr>
            <p:nvPr/>
          </p:nvGraphicFramePr>
          <p:xfrm>
            <a:off x="2643174" y="1000108"/>
            <a:ext cx="869950" cy="3921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91" name="Equation" r:id="rId5" imgW="393359" imgH="177646" progId="Equation.DSMT4">
                    <p:embed/>
                  </p:oleObj>
                </mc:Choice>
                <mc:Fallback>
                  <p:oleObj name="Equation" r:id="rId5" imgW="393359" imgH="177646" progId="Equation.DSMT4">
                    <p:embed/>
                    <p:pic>
                      <p:nvPicPr>
                        <p:cNvPr id="0" name="Picture 59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43174" y="1000108"/>
                          <a:ext cx="869950" cy="3921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2" name="Object 5"/>
            <p:cNvGraphicFramePr>
              <a:graphicFrameLocks noChangeAspect="1"/>
            </p:cNvGraphicFramePr>
            <p:nvPr/>
          </p:nvGraphicFramePr>
          <p:xfrm>
            <a:off x="1214414" y="1500174"/>
            <a:ext cx="1177925" cy="449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92" name="Equation" r:id="rId7" imgW="533169" imgH="203112" progId="Equation.DSMT4">
                    <p:embed/>
                  </p:oleObj>
                </mc:Choice>
                <mc:Fallback>
                  <p:oleObj name="Equation" r:id="rId7" imgW="533169" imgH="203112" progId="Equation.DSMT4">
                    <p:embed/>
                    <p:pic>
                      <p:nvPicPr>
                        <p:cNvPr id="0" name="Picture 59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14414" y="1500174"/>
                          <a:ext cx="1177925" cy="4492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" name="Object 6"/>
            <p:cNvGraphicFramePr>
              <a:graphicFrameLocks noChangeAspect="1"/>
            </p:cNvGraphicFramePr>
            <p:nvPr/>
          </p:nvGraphicFramePr>
          <p:xfrm>
            <a:off x="3714744" y="1571612"/>
            <a:ext cx="954088" cy="3635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93" name="Equation" r:id="rId9" imgW="431613" imgH="165028" progId="Equation.DSMT4">
                    <p:embed/>
                  </p:oleObj>
                </mc:Choice>
                <mc:Fallback>
                  <p:oleObj name="Equation" r:id="rId9" imgW="431613" imgH="165028" progId="Equation.DSMT4">
                    <p:embed/>
                    <p:pic>
                      <p:nvPicPr>
                        <p:cNvPr id="0" name="Picture 59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14744" y="1571612"/>
                          <a:ext cx="954088" cy="3635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4" name="Object 7"/>
            <p:cNvGraphicFramePr>
              <a:graphicFrameLocks noChangeAspect="1"/>
            </p:cNvGraphicFramePr>
            <p:nvPr/>
          </p:nvGraphicFramePr>
          <p:xfrm>
            <a:off x="2643174" y="1571612"/>
            <a:ext cx="869950" cy="3921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94" name="Equation" r:id="rId11" imgW="393359" imgH="177646" progId="Equation.DSMT4">
                    <p:embed/>
                  </p:oleObj>
                </mc:Choice>
                <mc:Fallback>
                  <p:oleObj name="Equation" r:id="rId11" imgW="393359" imgH="177646" progId="Equation.DSMT4">
                    <p:embed/>
                    <p:pic>
                      <p:nvPicPr>
                        <p:cNvPr id="0" name="Picture 59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43174" y="1571612"/>
                          <a:ext cx="869950" cy="3921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5" name="Object 8"/>
            <p:cNvGraphicFramePr>
              <a:graphicFrameLocks noChangeAspect="1"/>
            </p:cNvGraphicFramePr>
            <p:nvPr/>
          </p:nvGraphicFramePr>
          <p:xfrm>
            <a:off x="1214414" y="2106606"/>
            <a:ext cx="1571625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95" name="Equation" r:id="rId12" imgW="710891" imgH="177723" progId="Equation.DSMT4">
                    <p:embed/>
                  </p:oleObj>
                </mc:Choice>
                <mc:Fallback>
                  <p:oleObj name="Equation" r:id="rId12" imgW="710891" imgH="177723" progId="Equation.DSMT4">
                    <p:embed/>
                    <p:pic>
                      <p:nvPicPr>
                        <p:cNvPr id="0" name="Picture 59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14414" y="2106606"/>
                          <a:ext cx="1571625" cy="3937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6" name="Object 9"/>
            <p:cNvGraphicFramePr>
              <a:graphicFrameLocks noChangeAspect="1"/>
            </p:cNvGraphicFramePr>
            <p:nvPr/>
          </p:nvGraphicFramePr>
          <p:xfrm>
            <a:off x="3059108" y="2108193"/>
            <a:ext cx="869950" cy="3921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96" name="Equation" r:id="rId14" imgW="393359" imgH="177646" progId="Equation.DSMT4">
                    <p:embed/>
                  </p:oleObj>
                </mc:Choice>
                <mc:Fallback>
                  <p:oleObj name="Equation" r:id="rId14" imgW="393359" imgH="177646" progId="Equation.DSMT4">
                    <p:embed/>
                    <p:pic>
                      <p:nvPicPr>
                        <p:cNvPr id="0" name="Picture 59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59108" y="2108193"/>
                          <a:ext cx="869950" cy="3921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7" name="Object 10"/>
            <p:cNvGraphicFramePr>
              <a:graphicFrameLocks noChangeAspect="1"/>
            </p:cNvGraphicFramePr>
            <p:nvPr/>
          </p:nvGraphicFramePr>
          <p:xfrm>
            <a:off x="4143372" y="2143116"/>
            <a:ext cx="982662" cy="3635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97" name="Equation" r:id="rId16" imgW="444114" imgH="164957" progId="Equation.DSMT4">
                    <p:embed/>
                  </p:oleObj>
                </mc:Choice>
                <mc:Fallback>
                  <p:oleObj name="Equation" r:id="rId16" imgW="444114" imgH="164957" progId="Equation.DSMT4">
                    <p:embed/>
                    <p:pic>
                      <p:nvPicPr>
                        <p:cNvPr id="0" name="Picture 59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43372" y="2143116"/>
                          <a:ext cx="982662" cy="3635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2" name="前凸带形 21"/>
          <p:cNvSpPr/>
          <p:nvPr/>
        </p:nvSpPr>
        <p:spPr>
          <a:xfrm>
            <a:off x="5724128" y="0"/>
            <a:ext cx="2592288" cy="945930"/>
          </a:xfrm>
          <a:prstGeom prst="ribbon">
            <a:avLst>
              <a:gd name="adj1" fmla="val 33333"/>
              <a:gd name="adj2" fmla="val 45071"/>
            </a:avLst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5">
                    <a:lumMod val="50000"/>
                  </a:schemeClr>
                </a:solidFill>
              </a:rPr>
              <a:t>P53  5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44739" y="2420888"/>
            <a:ext cx="5126235" cy="973750"/>
            <a:chOff x="4716016" y="2473834"/>
            <a:chExt cx="5126235" cy="973750"/>
          </a:xfrm>
        </p:grpSpPr>
        <p:graphicFrame>
          <p:nvGraphicFramePr>
            <p:cNvPr id="65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9576878"/>
                </p:ext>
              </p:extLst>
            </p:nvPr>
          </p:nvGraphicFramePr>
          <p:xfrm>
            <a:off x="5868144" y="2473834"/>
            <a:ext cx="2638425" cy="973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98" name="Equation" r:id="rId18" imgW="1193800" imgH="469900" progId="Equation.DSMT4">
                    <p:embed/>
                  </p:oleObj>
                </mc:Choice>
                <mc:Fallback>
                  <p:oleObj name="Equation" r:id="rId18" imgW="1193800" imgH="469900" progId="Equation.DSMT4">
                    <p:embed/>
                    <p:pic>
                      <p:nvPicPr>
                        <p:cNvPr id="0" name="Picture 59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68144" y="2473834"/>
                          <a:ext cx="2638425" cy="9737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6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91116511"/>
                </p:ext>
              </p:extLst>
            </p:nvPr>
          </p:nvGraphicFramePr>
          <p:xfrm>
            <a:off x="8748464" y="2696879"/>
            <a:ext cx="1093787" cy="449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99" name="Equation" r:id="rId20" imgW="494870" imgH="203024" progId="Equation.DSMT4">
                    <p:embed/>
                  </p:oleObj>
                </mc:Choice>
                <mc:Fallback>
                  <p:oleObj name="Equation" r:id="rId20" imgW="494870" imgH="203024" progId="Equation.DSMT4">
                    <p:embed/>
                    <p:pic>
                      <p:nvPicPr>
                        <p:cNvPr id="0" name="Picture 59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748464" y="2696879"/>
                          <a:ext cx="1093787" cy="4492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TextBox 3"/>
            <p:cNvSpPr txBox="1"/>
            <p:nvPr/>
          </p:nvSpPr>
          <p:spPr>
            <a:xfrm>
              <a:off x="4716016" y="2708920"/>
              <a:ext cx="4196983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2400" b="1" dirty="0">
                  <a:solidFill>
                    <a:prstClr val="black"/>
                  </a:solidFill>
                </a:rPr>
                <a:t>（</a:t>
              </a:r>
              <a:r>
                <a:rPr lang="en-US" altLang="zh-CN" sz="2400" b="1" dirty="0">
                  <a:solidFill>
                    <a:prstClr val="black"/>
                  </a:solidFill>
                </a:rPr>
                <a:t>1</a:t>
              </a:r>
              <a:r>
                <a:rPr lang="zh-CN" altLang="en-US" sz="2400" b="1" dirty="0">
                  <a:solidFill>
                    <a:prstClr val="black"/>
                  </a:solidFill>
                </a:rPr>
                <a:t>）取                                      而</a:t>
              </a:r>
              <a:endParaRPr lang="en-US" altLang="zh-CN" sz="2400" b="1" dirty="0">
                <a:solidFill>
                  <a:prstClr val="black"/>
                </a:solidFill>
              </a:endParaRPr>
            </a:p>
            <a:p>
              <a:endParaRPr lang="zh-CN" altLang="en-US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44739" y="3301464"/>
            <a:ext cx="6609035" cy="991632"/>
            <a:chOff x="-1044624" y="2743984"/>
            <a:chExt cx="6609035" cy="991632"/>
          </a:xfrm>
        </p:grpSpPr>
        <p:graphicFrame>
          <p:nvGraphicFramePr>
            <p:cNvPr id="67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16575121"/>
                </p:ext>
              </p:extLst>
            </p:nvPr>
          </p:nvGraphicFramePr>
          <p:xfrm>
            <a:off x="107504" y="2743984"/>
            <a:ext cx="1825625" cy="98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500" name="Equation" r:id="rId22" imgW="825500" imgH="469900" progId="Equation.DSMT4">
                    <p:embed/>
                  </p:oleObj>
                </mc:Choice>
                <mc:Fallback>
                  <p:oleObj name="Equation" r:id="rId22" imgW="825500" imgH="469900" progId="Equation.DSMT4">
                    <p:embed/>
                    <p:pic>
                      <p:nvPicPr>
                        <p:cNvPr id="0" name="Picture 60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7504" y="2743984"/>
                          <a:ext cx="1825625" cy="9823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44540436"/>
                </p:ext>
              </p:extLst>
            </p:nvPr>
          </p:nvGraphicFramePr>
          <p:xfrm>
            <a:off x="2195736" y="3044041"/>
            <a:ext cx="3368675" cy="3849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501" name="Equation" r:id="rId24" imgW="1524000" imgH="203200" progId="Equation.DSMT4">
                    <p:embed/>
                  </p:oleObj>
                </mc:Choice>
                <mc:Fallback>
                  <p:oleObj name="Equation" r:id="rId24" imgW="1524000" imgH="203200" progId="Equation.DSMT4">
                    <p:embed/>
                    <p:pic>
                      <p:nvPicPr>
                        <p:cNvPr id="0" name="Picture 60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95736" y="3044041"/>
                          <a:ext cx="3368675" cy="38495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TextBox 5"/>
            <p:cNvSpPr txBox="1"/>
            <p:nvPr/>
          </p:nvSpPr>
          <p:spPr>
            <a:xfrm>
              <a:off x="-1044624" y="2996952"/>
              <a:ext cx="3369833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2400" b="1" dirty="0">
                  <a:solidFill>
                    <a:prstClr val="black"/>
                  </a:solidFill>
                </a:rPr>
                <a:t>（</a:t>
              </a:r>
              <a:r>
                <a:rPr lang="en-US" altLang="zh-CN" sz="2400" b="1" dirty="0">
                  <a:solidFill>
                    <a:prstClr val="black"/>
                  </a:solidFill>
                </a:rPr>
                <a:t>2</a:t>
              </a:r>
              <a:r>
                <a:rPr lang="zh-CN" altLang="en-US" sz="2400" b="1" dirty="0">
                  <a:solidFill>
                    <a:prstClr val="black"/>
                  </a:solidFill>
                </a:rPr>
                <a:t>）取                          有</a:t>
              </a:r>
              <a:endParaRPr lang="en-US" altLang="zh-CN" sz="2400" b="1" dirty="0">
                <a:solidFill>
                  <a:prstClr val="black"/>
                </a:solidFill>
              </a:endParaRPr>
            </a:p>
            <a:p>
              <a:endParaRPr lang="zh-CN" altLang="en-US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99592" y="4338276"/>
            <a:ext cx="6899449" cy="1322972"/>
            <a:chOff x="2051720" y="3933056"/>
            <a:chExt cx="6899449" cy="1322972"/>
          </a:xfrm>
        </p:grpSpPr>
        <p:graphicFrame>
          <p:nvGraphicFramePr>
            <p:cNvPr id="63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5029798"/>
                </p:ext>
              </p:extLst>
            </p:nvPr>
          </p:nvGraphicFramePr>
          <p:xfrm>
            <a:off x="3275856" y="3933056"/>
            <a:ext cx="5675313" cy="13229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502" name="Equation" r:id="rId26" imgW="2565400" imgH="685800" progId="Equation.DSMT4">
                    <p:embed/>
                  </p:oleObj>
                </mc:Choice>
                <mc:Fallback>
                  <p:oleObj name="Equation" r:id="rId26" imgW="2565400" imgH="685800" progId="Equation.DSMT4">
                    <p:embed/>
                    <p:pic>
                      <p:nvPicPr>
                        <p:cNvPr id="0" name="Picture 60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75856" y="3933056"/>
                          <a:ext cx="5675313" cy="132297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Box 7"/>
            <p:cNvSpPr txBox="1"/>
            <p:nvPr/>
          </p:nvSpPr>
          <p:spPr>
            <a:xfrm>
              <a:off x="2051720" y="4097690"/>
              <a:ext cx="32773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dirty="0">
                  <a:solidFill>
                    <a:prstClr val="black"/>
                  </a:solidFill>
                </a:rPr>
                <a:t>（</a:t>
              </a:r>
              <a:r>
                <a:rPr lang="en-US" altLang="zh-CN" sz="2400" b="1" dirty="0">
                  <a:solidFill>
                    <a:prstClr val="black"/>
                  </a:solidFill>
                </a:rPr>
                <a:t>3</a:t>
              </a:r>
              <a:r>
                <a:rPr lang="zh-CN" altLang="en-US" sz="2400" b="1" dirty="0">
                  <a:solidFill>
                    <a:prstClr val="black"/>
                  </a:solidFill>
                </a:rPr>
                <a:t>）取</a:t>
              </a:r>
              <a:endParaRPr lang="en-US" altLang="zh-CN" sz="2400" b="1" dirty="0">
                <a:solidFill>
                  <a:prstClr val="black"/>
                </a:solidFill>
              </a:endParaRPr>
            </a:p>
            <a:p>
              <a:pPr lvl="0"/>
              <a:endParaRPr lang="en-US" altLang="zh-CN" sz="24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Group 2"/>
          <p:cNvGrpSpPr>
            <a:grpSpLocks/>
          </p:cNvGrpSpPr>
          <p:nvPr/>
        </p:nvGrpSpPr>
        <p:grpSpPr bwMode="auto">
          <a:xfrm>
            <a:off x="899592" y="2162498"/>
            <a:ext cx="7128792" cy="3786782"/>
            <a:chOff x="2688" y="1536"/>
            <a:chExt cx="3024" cy="2367"/>
          </a:xfrm>
        </p:grpSpPr>
        <p:sp>
          <p:nvSpPr>
            <p:cNvPr id="30" name="Line 3"/>
            <p:cNvSpPr>
              <a:spLocks noChangeShapeType="1"/>
            </p:cNvSpPr>
            <p:nvPr/>
          </p:nvSpPr>
          <p:spPr bwMode="auto">
            <a:xfrm>
              <a:off x="2688" y="163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" name="Line 4"/>
            <p:cNvSpPr>
              <a:spLocks noChangeShapeType="1"/>
            </p:cNvSpPr>
            <p:nvPr/>
          </p:nvSpPr>
          <p:spPr bwMode="auto">
            <a:xfrm>
              <a:off x="2688" y="168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2" name="Line 5"/>
            <p:cNvSpPr>
              <a:spLocks noChangeShapeType="1"/>
            </p:cNvSpPr>
            <p:nvPr/>
          </p:nvSpPr>
          <p:spPr bwMode="auto">
            <a:xfrm>
              <a:off x="2688" y="379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" name="Line 6"/>
            <p:cNvSpPr>
              <a:spLocks noChangeShapeType="1"/>
            </p:cNvSpPr>
            <p:nvPr/>
          </p:nvSpPr>
          <p:spPr bwMode="auto">
            <a:xfrm>
              <a:off x="2688" y="384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" name="Line 7"/>
            <p:cNvSpPr>
              <a:spLocks noChangeShapeType="1"/>
            </p:cNvSpPr>
            <p:nvPr/>
          </p:nvSpPr>
          <p:spPr bwMode="auto">
            <a:xfrm rot="-5400000">
              <a:off x="1585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5" name="Line 8"/>
            <p:cNvSpPr>
              <a:spLocks noChangeShapeType="1"/>
            </p:cNvSpPr>
            <p:nvPr/>
          </p:nvSpPr>
          <p:spPr bwMode="auto">
            <a:xfrm rot="-5400000">
              <a:off x="1551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6" name="Line 9"/>
            <p:cNvSpPr>
              <a:spLocks noChangeShapeType="1"/>
            </p:cNvSpPr>
            <p:nvPr/>
          </p:nvSpPr>
          <p:spPr bwMode="auto">
            <a:xfrm rot="-5400000">
              <a:off x="4466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7" name="Line 10"/>
            <p:cNvSpPr>
              <a:spLocks noChangeShapeType="1"/>
            </p:cNvSpPr>
            <p:nvPr/>
          </p:nvSpPr>
          <p:spPr bwMode="auto">
            <a:xfrm rot="-5400000">
              <a:off x="4432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0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练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习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题</a:t>
            </a:r>
            <a:endParaRPr lang="en-US" altLang="zh-CN" dirty="0">
              <a:solidFill>
                <a:srgbClr val="000000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28596" y="275976"/>
            <a:ext cx="7000924" cy="1036637"/>
            <a:chOff x="428596" y="2392363"/>
            <a:chExt cx="7000924" cy="1036637"/>
          </a:xfrm>
        </p:grpSpPr>
        <p:sp>
          <p:nvSpPr>
            <p:cNvPr id="49" name="TextBox 48"/>
            <p:cNvSpPr txBox="1"/>
            <p:nvPr/>
          </p:nvSpPr>
          <p:spPr>
            <a:xfrm>
              <a:off x="428596" y="2643182"/>
              <a:ext cx="70009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+mn-ea"/>
                </a:rPr>
                <a:t>6.</a:t>
              </a:r>
              <a:r>
                <a:rPr lang="zh-CN" altLang="en-US" sz="2400" b="1" dirty="0">
                  <a:latin typeface="+mn-ea"/>
                </a:rPr>
                <a:t>设            求</a:t>
              </a:r>
            </a:p>
          </p:txBody>
        </p:sp>
        <p:graphicFrame>
          <p:nvGraphicFramePr>
            <p:cNvPr id="50" name="Object 11"/>
            <p:cNvGraphicFramePr>
              <a:graphicFrameLocks noChangeAspect="1"/>
            </p:cNvGraphicFramePr>
            <p:nvPr/>
          </p:nvGraphicFramePr>
          <p:xfrm>
            <a:off x="1076313" y="2392363"/>
            <a:ext cx="1852613" cy="10366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089" name="Equation" r:id="rId3" imgW="838200" imgH="469900" progId="Equation.DSMT4">
                    <p:embed/>
                  </p:oleObj>
                </mc:Choice>
                <mc:Fallback>
                  <p:oleObj name="Equation" r:id="rId3" imgW="838200" imgH="469900" progId="Equation.DSMT4">
                    <p:embed/>
                    <p:pic>
                      <p:nvPicPr>
                        <p:cNvPr id="0" name="Picture 20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76313" y="2392363"/>
                          <a:ext cx="1852613" cy="10366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" name="Object 3"/>
            <p:cNvGraphicFramePr>
              <a:graphicFrameLocks noChangeAspect="1"/>
            </p:cNvGraphicFramePr>
            <p:nvPr/>
          </p:nvGraphicFramePr>
          <p:xfrm>
            <a:off x="3244857" y="2643182"/>
            <a:ext cx="2327275" cy="449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090" name="Equation" r:id="rId5" imgW="1054100" imgH="203200" progId="Equation.DSMT4">
                    <p:embed/>
                  </p:oleObj>
                </mc:Choice>
                <mc:Fallback>
                  <p:oleObj name="Equation" r:id="rId5" imgW="1054100" imgH="203200" progId="Equation.DSMT4">
                    <p:embed/>
                    <p:pic>
                      <p:nvPicPr>
                        <p:cNvPr id="0" name="Picture 20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44857" y="2643182"/>
                          <a:ext cx="2327275" cy="4492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2" name="组合 51"/>
          <p:cNvGrpSpPr/>
          <p:nvPr/>
        </p:nvGrpSpPr>
        <p:grpSpPr>
          <a:xfrm>
            <a:off x="428596" y="2132856"/>
            <a:ext cx="6572296" cy="1541463"/>
            <a:chOff x="428596" y="3571876"/>
            <a:chExt cx="6572296" cy="1541463"/>
          </a:xfrm>
        </p:grpSpPr>
        <p:sp>
          <p:nvSpPr>
            <p:cNvPr id="53" name="TextBox 52"/>
            <p:cNvSpPr txBox="1"/>
            <p:nvPr/>
          </p:nvSpPr>
          <p:spPr>
            <a:xfrm>
              <a:off x="428596" y="4110343"/>
              <a:ext cx="65722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+mn-ea"/>
                </a:rPr>
                <a:t>7.</a:t>
              </a:r>
              <a:r>
                <a:rPr lang="zh-CN" altLang="en-US" sz="2400" b="1" dirty="0">
                  <a:latin typeface="+mn-ea"/>
                </a:rPr>
                <a:t>设               求   </a:t>
              </a:r>
              <a:r>
                <a:rPr lang="en-US" altLang="zh-CN" sz="2400" b="1" dirty="0">
                  <a:latin typeface="+mn-ea"/>
                </a:rPr>
                <a:t>.</a:t>
              </a:r>
              <a:endParaRPr lang="zh-CN" altLang="en-US" sz="2400" b="1" dirty="0">
                <a:latin typeface="+mn-ea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1142976" y="3571876"/>
              <a:ext cx="3048018" cy="1541463"/>
              <a:chOff x="1142976" y="3571876"/>
              <a:chExt cx="3048018" cy="1541463"/>
            </a:xfrm>
          </p:grpSpPr>
          <p:graphicFrame>
            <p:nvGraphicFramePr>
              <p:cNvPr id="55" name="Object 2"/>
              <p:cNvGraphicFramePr>
                <a:graphicFrameLocks noChangeAspect="1"/>
              </p:cNvGraphicFramePr>
              <p:nvPr/>
            </p:nvGraphicFramePr>
            <p:xfrm>
              <a:off x="3714744" y="4071942"/>
              <a:ext cx="476250" cy="42068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091" name="Equation" r:id="rId7" imgW="215713" imgH="190335" progId="Equation.DSMT4">
                      <p:embed/>
                    </p:oleObj>
                  </mc:Choice>
                  <mc:Fallback>
                    <p:oleObj name="Equation" r:id="rId7" imgW="215713" imgH="190335" progId="Equation.DSMT4">
                      <p:embed/>
                      <p:pic>
                        <p:nvPicPr>
                          <p:cNvPr id="0" name="Picture 20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714744" y="4071942"/>
                            <a:ext cx="476250" cy="420688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6" name="Object 14"/>
              <p:cNvGraphicFramePr>
                <a:graphicFrameLocks noChangeAspect="1"/>
              </p:cNvGraphicFramePr>
              <p:nvPr/>
            </p:nvGraphicFramePr>
            <p:xfrm>
              <a:off x="1142976" y="3571876"/>
              <a:ext cx="2357437" cy="15414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092" name="Equation" r:id="rId9" imgW="1066800" imgH="698500" progId="Equation.DSMT4">
                      <p:embed/>
                    </p:oleObj>
                  </mc:Choice>
                  <mc:Fallback>
                    <p:oleObj name="Equation" r:id="rId9" imgW="1066800" imgH="698500" progId="Equation.DSMT4">
                      <p:embed/>
                      <p:pic>
                        <p:nvPicPr>
                          <p:cNvPr id="0" name="Picture 20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142976" y="3571876"/>
                            <a:ext cx="2357437" cy="1541463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35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52576"/>
              </p:ext>
            </p:extLst>
          </p:nvPr>
        </p:nvGraphicFramePr>
        <p:xfrm>
          <a:off x="3906838" y="1225871"/>
          <a:ext cx="2105025" cy="1036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93" name="Equation" r:id="rId11" imgW="952087" imgH="469696" progId="Equation.DSMT4">
                  <p:embed/>
                </p:oleObj>
              </mc:Choice>
              <mc:Fallback>
                <p:oleObj name="Equation" r:id="rId11" imgW="952087" imgH="469696" progId="Equation.DSMT4">
                  <p:embed/>
                  <p:pic>
                    <p:nvPicPr>
                      <p:cNvPr id="0" name="Picture 2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6838" y="1225871"/>
                        <a:ext cx="2105025" cy="1036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0207570"/>
              </p:ext>
            </p:extLst>
          </p:nvPr>
        </p:nvGraphicFramePr>
        <p:xfrm>
          <a:off x="3605560" y="3545681"/>
          <a:ext cx="3414712" cy="218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94" name="Equation" r:id="rId13" imgW="1638300" imgH="1104900" progId="Equation.DSMT4">
                  <p:embed/>
                </p:oleObj>
              </mc:Choice>
              <mc:Fallback>
                <p:oleObj name="Equation" r:id="rId13" imgW="1638300" imgH="1104900" progId="Equation.DSMT4">
                  <p:embed/>
                  <p:pic>
                    <p:nvPicPr>
                      <p:cNvPr id="0" name="Picture 2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5560" y="3545681"/>
                        <a:ext cx="3414712" cy="2187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前凸带形 14"/>
          <p:cNvSpPr/>
          <p:nvPr/>
        </p:nvSpPr>
        <p:spPr>
          <a:xfrm>
            <a:off x="5508104" y="0"/>
            <a:ext cx="2808312" cy="945930"/>
          </a:xfrm>
          <a:prstGeom prst="ribbon">
            <a:avLst>
              <a:gd name="adj1" fmla="val 33333"/>
              <a:gd name="adj2" fmla="val 45071"/>
            </a:avLst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5">
                    <a:lumMod val="50000"/>
                  </a:schemeClr>
                </a:solidFill>
              </a:rPr>
              <a:t>P53  6.7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6" name="Group 2"/>
          <p:cNvGrpSpPr>
            <a:grpSpLocks/>
          </p:cNvGrpSpPr>
          <p:nvPr/>
        </p:nvGrpSpPr>
        <p:grpSpPr bwMode="auto">
          <a:xfrm>
            <a:off x="3347864" y="3212976"/>
            <a:ext cx="4104456" cy="2736304"/>
            <a:chOff x="2688" y="1536"/>
            <a:chExt cx="3024" cy="2367"/>
          </a:xfrm>
        </p:grpSpPr>
        <p:sp>
          <p:nvSpPr>
            <p:cNvPr id="17" name="Line 3"/>
            <p:cNvSpPr>
              <a:spLocks noChangeShapeType="1"/>
            </p:cNvSpPr>
            <p:nvPr/>
          </p:nvSpPr>
          <p:spPr bwMode="auto">
            <a:xfrm>
              <a:off x="2688" y="163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" name="Line 4"/>
            <p:cNvSpPr>
              <a:spLocks noChangeShapeType="1"/>
            </p:cNvSpPr>
            <p:nvPr/>
          </p:nvSpPr>
          <p:spPr bwMode="auto">
            <a:xfrm>
              <a:off x="2688" y="168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" name="Line 5"/>
            <p:cNvSpPr>
              <a:spLocks noChangeShapeType="1"/>
            </p:cNvSpPr>
            <p:nvPr/>
          </p:nvSpPr>
          <p:spPr bwMode="auto">
            <a:xfrm>
              <a:off x="2688" y="379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2688" y="384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1" name="Line 7"/>
            <p:cNvSpPr>
              <a:spLocks noChangeShapeType="1"/>
            </p:cNvSpPr>
            <p:nvPr/>
          </p:nvSpPr>
          <p:spPr bwMode="auto">
            <a:xfrm rot="-5400000">
              <a:off x="1585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2" name="Line 8"/>
            <p:cNvSpPr>
              <a:spLocks noChangeShapeType="1"/>
            </p:cNvSpPr>
            <p:nvPr/>
          </p:nvSpPr>
          <p:spPr bwMode="auto">
            <a:xfrm rot="-5400000">
              <a:off x="1551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3" name="Line 9"/>
            <p:cNvSpPr>
              <a:spLocks noChangeShapeType="1"/>
            </p:cNvSpPr>
            <p:nvPr/>
          </p:nvSpPr>
          <p:spPr bwMode="auto">
            <a:xfrm rot="-5400000">
              <a:off x="4466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" name="Line 10"/>
            <p:cNvSpPr>
              <a:spLocks noChangeShapeType="1"/>
            </p:cNvSpPr>
            <p:nvPr/>
          </p:nvSpPr>
          <p:spPr bwMode="auto">
            <a:xfrm rot="-5400000">
              <a:off x="4432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Group 2"/>
          <p:cNvGrpSpPr>
            <a:grpSpLocks/>
          </p:cNvGrpSpPr>
          <p:nvPr/>
        </p:nvGrpSpPr>
        <p:grpSpPr bwMode="auto">
          <a:xfrm>
            <a:off x="3691510" y="921980"/>
            <a:ext cx="2680690" cy="1642924"/>
            <a:chOff x="2688" y="1536"/>
            <a:chExt cx="3024" cy="2367"/>
          </a:xfrm>
        </p:grpSpPr>
        <p:sp>
          <p:nvSpPr>
            <p:cNvPr id="26" name="Line 3"/>
            <p:cNvSpPr>
              <a:spLocks noChangeShapeType="1"/>
            </p:cNvSpPr>
            <p:nvPr/>
          </p:nvSpPr>
          <p:spPr bwMode="auto">
            <a:xfrm>
              <a:off x="2688" y="163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" name="Line 4"/>
            <p:cNvSpPr>
              <a:spLocks noChangeShapeType="1"/>
            </p:cNvSpPr>
            <p:nvPr/>
          </p:nvSpPr>
          <p:spPr bwMode="auto">
            <a:xfrm>
              <a:off x="2688" y="168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8" name="Line 5"/>
            <p:cNvSpPr>
              <a:spLocks noChangeShapeType="1"/>
            </p:cNvSpPr>
            <p:nvPr/>
          </p:nvSpPr>
          <p:spPr bwMode="auto">
            <a:xfrm>
              <a:off x="2688" y="379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9" name="Line 6"/>
            <p:cNvSpPr>
              <a:spLocks noChangeShapeType="1"/>
            </p:cNvSpPr>
            <p:nvPr/>
          </p:nvSpPr>
          <p:spPr bwMode="auto">
            <a:xfrm>
              <a:off x="2688" y="384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" name="Line 7"/>
            <p:cNvSpPr>
              <a:spLocks noChangeShapeType="1"/>
            </p:cNvSpPr>
            <p:nvPr/>
          </p:nvSpPr>
          <p:spPr bwMode="auto">
            <a:xfrm rot="-5400000">
              <a:off x="1585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" name="Line 8"/>
            <p:cNvSpPr>
              <a:spLocks noChangeShapeType="1"/>
            </p:cNvSpPr>
            <p:nvPr/>
          </p:nvSpPr>
          <p:spPr bwMode="auto">
            <a:xfrm rot="-5400000">
              <a:off x="1551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2" name="Line 9"/>
            <p:cNvSpPr>
              <a:spLocks noChangeShapeType="1"/>
            </p:cNvSpPr>
            <p:nvPr/>
          </p:nvSpPr>
          <p:spPr bwMode="auto">
            <a:xfrm rot="-5400000">
              <a:off x="4466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" name="Line 10"/>
            <p:cNvSpPr>
              <a:spLocks noChangeShapeType="1"/>
            </p:cNvSpPr>
            <p:nvPr/>
          </p:nvSpPr>
          <p:spPr bwMode="auto">
            <a:xfrm rot="-5400000">
              <a:off x="4432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608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练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习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题</a:t>
            </a:r>
            <a:endParaRPr lang="en-US" altLang="zh-CN" dirty="0">
              <a:solidFill>
                <a:srgbClr val="000000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14348" y="812053"/>
            <a:ext cx="7358114" cy="830997"/>
            <a:chOff x="714348" y="642918"/>
            <a:chExt cx="7358114" cy="830997"/>
          </a:xfrm>
        </p:grpSpPr>
        <p:sp>
          <p:nvSpPr>
            <p:cNvPr id="36" name="矩形 35"/>
            <p:cNvSpPr/>
            <p:nvPr/>
          </p:nvSpPr>
          <p:spPr>
            <a:xfrm>
              <a:off x="714348" y="642918"/>
              <a:ext cx="735811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+mn-ea"/>
                </a:rPr>
                <a:t>8.</a:t>
              </a:r>
              <a:r>
                <a:rPr lang="zh-CN" altLang="en-US" sz="2400" b="1" dirty="0">
                  <a:latin typeface="+mn-ea"/>
                </a:rPr>
                <a:t>设    为  阶矩阵，且  为对称阵，证明      也是对称阵</a:t>
              </a:r>
              <a:r>
                <a:rPr lang="en-US" altLang="zh-CN" sz="2400" b="1" dirty="0">
                  <a:latin typeface="+mn-ea"/>
                </a:rPr>
                <a:t>.</a:t>
              </a:r>
              <a:endParaRPr lang="zh-CN" altLang="en-US" sz="2400" b="1" dirty="0">
                <a:latin typeface="+mn-ea"/>
              </a:endParaRPr>
            </a:p>
          </p:txBody>
        </p:sp>
        <p:graphicFrame>
          <p:nvGraphicFramePr>
            <p:cNvPr id="37" name="Object 3"/>
            <p:cNvGraphicFramePr>
              <a:graphicFrameLocks noChangeAspect="1"/>
            </p:cNvGraphicFramePr>
            <p:nvPr/>
          </p:nvGraphicFramePr>
          <p:xfrm>
            <a:off x="1357290" y="693722"/>
            <a:ext cx="728662" cy="449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310" name="Equation" r:id="rId3" imgW="330057" imgH="203112" progId="Equation.DSMT4">
                    <p:embed/>
                  </p:oleObj>
                </mc:Choice>
                <mc:Fallback>
                  <p:oleObj name="Equation" r:id="rId3" imgW="330057" imgH="203112" progId="Equation.DSMT4">
                    <p:embed/>
                    <p:pic>
                      <p:nvPicPr>
                        <p:cNvPr id="0" name="Picture 4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57290" y="693722"/>
                          <a:ext cx="728662" cy="4492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8" name="Object 3"/>
            <p:cNvGraphicFramePr>
              <a:graphicFrameLocks noChangeAspect="1"/>
            </p:cNvGraphicFramePr>
            <p:nvPr/>
          </p:nvGraphicFramePr>
          <p:xfrm>
            <a:off x="2362186" y="785794"/>
            <a:ext cx="280988" cy="309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311" name="Equation" r:id="rId5" imgW="126835" imgH="139518" progId="Equation.DSMT4">
                    <p:embed/>
                  </p:oleObj>
                </mc:Choice>
                <mc:Fallback>
                  <p:oleObj name="Equation" r:id="rId5" imgW="126835" imgH="139518" progId="Equation.DSMT4">
                    <p:embed/>
                    <p:pic>
                      <p:nvPicPr>
                        <p:cNvPr id="0" name="Picture 4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62186" y="785794"/>
                          <a:ext cx="280988" cy="3095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54031418"/>
                </p:ext>
              </p:extLst>
            </p:nvPr>
          </p:nvGraphicFramePr>
          <p:xfrm>
            <a:off x="6658694" y="642918"/>
            <a:ext cx="1009650" cy="422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312" name="Equation" r:id="rId7" imgW="457200" imgH="190500" progId="Equation.DSMT4">
                    <p:embed/>
                  </p:oleObj>
                </mc:Choice>
                <mc:Fallback>
                  <p:oleObj name="Equation" r:id="rId7" imgW="457200" imgH="190500" progId="Equation.DSMT4">
                    <p:embed/>
                    <p:pic>
                      <p:nvPicPr>
                        <p:cNvPr id="0" name="Picture 4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58694" y="642918"/>
                          <a:ext cx="1009650" cy="4222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0" name="Object 5"/>
            <p:cNvGraphicFramePr>
              <a:graphicFrameLocks noChangeAspect="1"/>
            </p:cNvGraphicFramePr>
            <p:nvPr/>
          </p:nvGraphicFramePr>
          <p:xfrm>
            <a:off x="4143372" y="706421"/>
            <a:ext cx="365125" cy="3651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313" name="Equation" r:id="rId9" imgW="164885" imgH="164885" progId="Equation.DSMT4">
                    <p:embed/>
                  </p:oleObj>
                </mc:Choice>
                <mc:Fallback>
                  <p:oleObj name="Equation" r:id="rId9" imgW="164885" imgH="164885" progId="Equation.DSMT4">
                    <p:embed/>
                    <p:pic>
                      <p:nvPicPr>
                        <p:cNvPr id="0" name="Picture 4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43372" y="706421"/>
                          <a:ext cx="365125" cy="3651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1" name="组合 70"/>
          <p:cNvGrpSpPr/>
          <p:nvPr/>
        </p:nvGrpSpPr>
        <p:grpSpPr>
          <a:xfrm>
            <a:off x="714348" y="2492896"/>
            <a:ext cx="7358114" cy="830997"/>
            <a:chOff x="785786" y="1571612"/>
            <a:chExt cx="7358114" cy="830997"/>
          </a:xfrm>
        </p:grpSpPr>
        <p:sp>
          <p:nvSpPr>
            <p:cNvPr id="72" name="矩形 71"/>
            <p:cNvSpPr/>
            <p:nvPr/>
          </p:nvSpPr>
          <p:spPr>
            <a:xfrm>
              <a:off x="785786" y="1571612"/>
              <a:ext cx="735811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+mn-ea"/>
                </a:rPr>
                <a:t>8.</a:t>
              </a:r>
              <a:r>
                <a:rPr lang="zh-CN" altLang="en-US" sz="2400" b="1" dirty="0">
                  <a:latin typeface="+mn-ea"/>
                </a:rPr>
                <a:t>设    都是  阶对称矩阵，证明   是对称阵的充分必要条件是        </a:t>
              </a:r>
              <a:r>
                <a:rPr lang="en-US" altLang="zh-CN" sz="2400" b="1" dirty="0">
                  <a:latin typeface="+mn-ea"/>
                </a:rPr>
                <a:t>.</a:t>
              </a:r>
              <a:endParaRPr lang="zh-CN" altLang="en-US" sz="2400" b="1" dirty="0">
                <a:latin typeface="+mn-ea"/>
              </a:endParaRPr>
            </a:p>
          </p:txBody>
        </p:sp>
        <p:graphicFrame>
          <p:nvGraphicFramePr>
            <p:cNvPr id="73" name="Object 3"/>
            <p:cNvGraphicFramePr>
              <a:graphicFrameLocks noChangeAspect="1"/>
            </p:cNvGraphicFramePr>
            <p:nvPr/>
          </p:nvGraphicFramePr>
          <p:xfrm>
            <a:off x="1428728" y="1622416"/>
            <a:ext cx="728662" cy="449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314" name="Equation" r:id="rId11" imgW="330057" imgH="203112" progId="Equation.DSMT4">
                    <p:embed/>
                  </p:oleObj>
                </mc:Choice>
                <mc:Fallback>
                  <p:oleObj name="Equation" r:id="rId11" imgW="330057" imgH="203112" progId="Equation.DSMT4">
                    <p:embed/>
                    <p:pic>
                      <p:nvPicPr>
                        <p:cNvPr id="0" name="Picture 4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28728" y="1622416"/>
                          <a:ext cx="728662" cy="4492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4" name="Object 3"/>
            <p:cNvGraphicFramePr>
              <a:graphicFrameLocks noChangeAspect="1"/>
            </p:cNvGraphicFramePr>
            <p:nvPr/>
          </p:nvGraphicFramePr>
          <p:xfrm>
            <a:off x="2714612" y="1690678"/>
            <a:ext cx="280988" cy="309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315" name="Equation" r:id="rId13" imgW="126835" imgH="139518" progId="Equation.DSMT4">
                    <p:embed/>
                  </p:oleObj>
                </mc:Choice>
                <mc:Fallback>
                  <p:oleObj name="Equation" r:id="rId13" imgW="126835" imgH="139518" progId="Equation.DSMT4">
                    <p:embed/>
                    <p:pic>
                      <p:nvPicPr>
                        <p:cNvPr id="0" name="Picture 4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14612" y="1690678"/>
                          <a:ext cx="280988" cy="3095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5" name="Object 4"/>
            <p:cNvGraphicFramePr>
              <a:graphicFrameLocks noChangeAspect="1"/>
            </p:cNvGraphicFramePr>
            <p:nvPr/>
          </p:nvGraphicFramePr>
          <p:xfrm>
            <a:off x="5429256" y="1598613"/>
            <a:ext cx="588962" cy="366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316" name="Equation" r:id="rId15" imgW="266353" imgH="164885" progId="Equation.DSMT4">
                    <p:embed/>
                  </p:oleObj>
                </mc:Choice>
                <mc:Fallback>
                  <p:oleObj name="Equation" r:id="rId15" imgW="266353" imgH="164885" progId="Equation.DSMT4">
                    <p:embed/>
                    <p:pic>
                      <p:nvPicPr>
                        <p:cNvPr id="0" name="Picture 4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29256" y="1598613"/>
                          <a:ext cx="588962" cy="366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6" name="Object 10"/>
            <p:cNvGraphicFramePr>
              <a:graphicFrameLocks noChangeAspect="1"/>
            </p:cNvGraphicFramePr>
            <p:nvPr/>
          </p:nvGraphicFramePr>
          <p:xfrm>
            <a:off x="2714612" y="2000240"/>
            <a:ext cx="1233487" cy="366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317" name="Equation" r:id="rId17" imgW="558558" imgH="165028" progId="Equation.DSMT4">
                    <p:embed/>
                  </p:oleObj>
                </mc:Choice>
                <mc:Fallback>
                  <p:oleObj name="Equation" r:id="rId17" imgW="558558" imgH="165028" progId="Equation.DSMT4">
                    <p:embed/>
                    <p:pic>
                      <p:nvPicPr>
                        <p:cNvPr id="0" name="Picture 4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14612" y="2000240"/>
                          <a:ext cx="1233487" cy="366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444274"/>
              </p:ext>
            </p:extLst>
          </p:nvPr>
        </p:nvGraphicFramePr>
        <p:xfrm>
          <a:off x="1950119" y="1806575"/>
          <a:ext cx="4710113" cy="4702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18" name="Equation" r:id="rId19" imgW="2133600" imgH="228600" progId="Equation.DSMT4">
                  <p:embed/>
                </p:oleObj>
              </mc:Choice>
              <mc:Fallback>
                <p:oleObj name="Equation" r:id="rId19" imgW="2133600" imgH="228600" progId="Equation.DSMT4">
                  <p:embed/>
                  <p:pic>
                    <p:nvPicPr>
                      <p:cNvPr id="0" name="Picture 4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0119" y="1806575"/>
                        <a:ext cx="4710113" cy="47029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984091" y="1815207"/>
            <a:ext cx="99562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证明：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984091" y="3429000"/>
            <a:ext cx="466802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证明：</a:t>
            </a:r>
            <a:r>
              <a:rPr lang="zh-CN" altLang="en-US" sz="2400" b="1" dirty="0">
                <a:latin typeface="+mn-ea"/>
              </a:rPr>
              <a:t>若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</a:rPr>
              <a:t>AB </a:t>
            </a:r>
            <a:r>
              <a:rPr lang="zh-CN" altLang="en-US" sz="2400" b="1" dirty="0">
                <a:latin typeface="+mn-ea"/>
              </a:rPr>
              <a:t>是对称矩阵，则</a:t>
            </a:r>
            <a:endParaRPr kumimoji="1" lang="zh-CN" altLang="en-US" sz="2400" b="1" dirty="0">
              <a:solidFill>
                <a:srgbClr val="0000FF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531776"/>
              </p:ext>
            </p:extLst>
          </p:nvPr>
        </p:nvGraphicFramePr>
        <p:xfrm>
          <a:off x="2145407" y="3861049"/>
          <a:ext cx="4233863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19" name="Equation" r:id="rId21" imgW="1917700" imgH="228600" progId="Equation.DSMT4">
                  <p:embed/>
                </p:oleObj>
              </mc:Choice>
              <mc:Fallback>
                <p:oleObj name="Equation" r:id="rId21" imgW="1917700" imgH="228600" progId="Equation.DSMT4">
                  <p:embed/>
                  <p:pic>
                    <p:nvPicPr>
                      <p:cNvPr id="0" name="Picture 4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5407" y="3861049"/>
                        <a:ext cx="4233863" cy="4320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1331640" y="4293096"/>
            <a:ext cx="466802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       </a:t>
            </a:r>
            <a:r>
              <a:rPr lang="zh-CN" altLang="en-US" sz="2400" b="1" dirty="0">
                <a:latin typeface="+mn-ea"/>
              </a:rPr>
              <a:t>反之，若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</a:rPr>
              <a:t>AB = BA . </a:t>
            </a:r>
            <a:r>
              <a:rPr lang="zh-CN" altLang="en-US" sz="2400" b="1" dirty="0">
                <a:latin typeface="+mn-ea"/>
              </a:rPr>
              <a:t>则</a:t>
            </a:r>
            <a:endParaRPr kumimoji="1" lang="zh-CN" altLang="en-US" sz="2400" b="1" dirty="0">
              <a:solidFill>
                <a:srgbClr val="0000FF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1331640" y="5229200"/>
            <a:ext cx="466802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      </a:t>
            </a:r>
            <a:r>
              <a:rPr lang="zh-CN" altLang="en-US" sz="2400" b="1" dirty="0">
                <a:latin typeface="+mn-ea"/>
              </a:rPr>
              <a:t>故，若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</a:rPr>
              <a:t>AB </a:t>
            </a:r>
            <a:r>
              <a:rPr lang="zh-CN" altLang="en-US" sz="2400" b="1" dirty="0">
                <a:latin typeface="+mn-ea"/>
              </a:rPr>
              <a:t>是对称矩阵</a:t>
            </a:r>
          </a:p>
        </p:txBody>
      </p:sp>
      <p:sp>
        <p:nvSpPr>
          <p:cNvPr id="23" name="前凸带形 22"/>
          <p:cNvSpPr/>
          <p:nvPr/>
        </p:nvSpPr>
        <p:spPr>
          <a:xfrm>
            <a:off x="5508104" y="0"/>
            <a:ext cx="2808312" cy="812053"/>
          </a:xfrm>
          <a:prstGeom prst="ribbon">
            <a:avLst>
              <a:gd name="adj1" fmla="val 33333"/>
              <a:gd name="adj2" fmla="val 45071"/>
            </a:avLst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5">
                    <a:lumMod val="50000"/>
                  </a:schemeClr>
                </a:solidFill>
              </a:rPr>
              <a:t>P53  8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24" name="Group 2"/>
          <p:cNvGrpSpPr>
            <a:grpSpLocks/>
          </p:cNvGrpSpPr>
          <p:nvPr/>
        </p:nvGrpSpPr>
        <p:grpSpPr bwMode="auto">
          <a:xfrm>
            <a:off x="827584" y="3212976"/>
            <a:ext cx="6336704" cy="2736304"/>
            <a:chOff x="2688" y="1536"/>
            <a:chExt cx="3024" cy="2367"/>
          </a:xfrm>
        </p:grpSpPr>
        <p:sp>
          <p:nvSpPr>
            <p:cNvPr id="25" name="Line 3"/>
            <p:cNvSpPr>
              <a:spLocks noChangeShapeType="1"/>
            </p:cNvSpPr>
            <p:nvPr/>
          </p:nvSpPr>
          <p:spPr bwMode="auto">
            <a:xfrm>
              <a:off x="2688" y="163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" name="Line 4"/>
            <p:cNvSpPr>
              <a:spLocks noChangeShapeType="1"/>
            </p:cNvSpPr>
            <p:nvPr/>
          </p:nvSpPr>
          <p:spPr bwMode="auto">
            <a:xfrm>
              <a:off x="2688" y="168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" name="Line 5"/>
            <p:cNvSpPr>
              <a:spLocks noChangeShapeType="1"/>
            </p:cNvSpPr>
            <p:nvPr/>
          </p:nvSpPr>
          <p:spPr bwMode="auto">
            <a:xfrm>
              <a:off x="2688" y="379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8" name="Line 6"/>
            <p:cNvSpPr>
              <a:spLocks noChangeShapeType="1"/>
            </p:cNvSpPr>
            <p:nvPr/>
          </p:nvSpPr>
          <p:spPr bwMode="auto">
            <a:xfrm>
              <a:off x="2688" y="384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9" name="Line 7"/>
            <p:cNvSpPr>
              <a:spLocks noChangeShapeType="1"/>
            </p:cNvSpPr>
            <p:nvPr/>
          </p:nvSpPr>
          <p:spPr bwMode="auto">
            <a:xfrm rot="-5400000">
              <a:off x="1585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" name="Line 8"/>
            <p:cNvSpPr>
              <a:spLocks noChangeShapeType="1"/>
            </p:cNvSpPr>
            <p:nvPr/>
          </p:nvSpPr>
          <p:spPr bwMode="auto">
            <a:xfrm rot="-5400000">
              <a:off x="1551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" name="Line 9"/>
            <p:cNvSpPr>
              <a:spLocks noChangeShapeType="1"/>
            </p:cNvSpPr>
            <p:nvPr/>
          </p:nvSpPr>
          <p:spPr bwMode="auto">
            <a:xfrm rot="-5400000">
              <a:off x="4466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2" name="Line 10"/>
            <p:cNvSpPr>
              <a:spLocks noChangeShapeType="1"/>
            </p:cNvSpPr>
            <p:nvPr/>
          </p:nvSpPr>
          <p:spPr bwMode="auto">
            <a:xfrm rot="-5400000">
              <a:off x="4432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3" name="Group 2"/>
          <p:cNvGrpSpPr>
            <a:grpSpLocks/>
          </p:cNvGrpSpPr>
          <p:nvPr/>
        </p:nvGrpSpPr>
        <p:grpSpPr bwMode="auto">
          <a:xfrm>
            <a:off x="856373" y="1628800"/>
            <a:ext cx="6019883" cy="849846"/>
            <a:chOff x="2688" y="1536"/>
            <a:chExt cx="3024" cy="2367"/>
          </a:xfrm>
        </p:grpSpPr>
        <p:sp>
          <p:nvSpPr>
            <p:cNvPr id="34" name="Line 3"/>
            <p:cNvSpPr>
              <a:spLocks noChangeShapeType="1"/>
            </p:cNvSpPr>
            <p:nvPr/>
          </p:nvSpPr>
          <p:spPr bwMode="auto">
            <a:xfrm>
              <a:off x="2688" y="163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9" name="Line 4"/>
            <p:cNvSpPr>
              <a:spLocks noChangeShapeType="1"/>
            </p:cNvSpPr>
            <p:nvPr/>
          </p:nvSpPr>
          <p:spPr bwMode="auto">
            <a:xfrm>
              <a:off x="2688" y="168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" name="Line 5"/>
            <p:cNvSpPr>
              <a:spLocks noChangeShapeType="1"/>
            </p:cNvSpPr>
            <p:nvPr/>
          </p:nvSpPr>
          <p:spPr bwMode="auto">
            <a:xfrm>
              <a:off x="2688" y="3792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" name="Line 6"/>
            <p:cNvSpPr>
              <a:spLocks noChangeShapeType="1"/>
            </p:cNvSpPr>
            <p:nvPr/>
          </p:nvSpPr>
          <p:spPr bwMode="auto">
            <a:xfrm>
              <a:off x="2688" y="3840"/>
              <a:ext cx="302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2" name="Line 7"/>
            <p:cNvSpPr>
              <a:spLocks noChangeShapeType="1"/>
            </p:cNvSpPr>
            <p:nvPr/>
          </p:nvSpPr>
          <p:spPr bwMode="auto">
            <a:xfrm rot="-5400000">
              <a:off x="1585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3" name="Line 8"/>
            <p:cNvSpPr>
              <a:spLocks noChangeShapeType="1"/>
            </p:cNvSpPr>
            <p:nvPr/>
          </p:nvSpPr>
          <p:spPr bwMode="auto">
            <a:xfrm rot="-5400000">
              <a:off x="1551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4" name="Line 9"/>
            <p:cNvSpPr>
              <a:spLocks noChangeShapeType="1"/>
            </p:cNvSpPr>
            <p:nvPr/>
          </p:nvSpPr>
          <p:spPr bwMode="auto">
            <a:xfrm rot="-5400000">
              <a:off x="4466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5" name="Line 10"/>
            <p:cNvSpPr>
              <a:spLocks noChangeShapeType="1"/>
            </p:cNvSpPr>
            <p:nvPr/>
          </p:nvSpPr>
          <p:spPr bwMode="auto">
            <a:xfrm rot="-5400000">
              <a:off x="4432" y="2720"/>
              <a:ext cx="2367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428143"/>
              </p:ext>
            </p:extLst>
          </p:nvPr>
        </p:nvGraphicFramePr>
        <p:xfrm>
          <a:off x="2195736" y="4797400"/>
          <a:ext cx="4038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20" name="Equation" r:id="rId23" imgW="1828800" imgH="228600" progId="Equation.DSMT4">
                  <p:embed/>
                </p:oleObj>
              </mc:Choice>
              <mc:Fallback>
                <p:oleObj name="Equation" r:id="rId23" imgW="1828800" imgH="228600" progId="Equation.DSMT4">
                  <p:embed/>
                  <p:pic>
                    <p:nvPicPr>
                      <p:cNvPr id="0" name="Picture 4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4797400"/>
                        <a:ext cx="40386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184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2" grpId="0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例题引入</a:t>
            </a: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720" y="1340768"/>
            <a:ext cx="7715304" cy="92869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5720" y="2996952"/>
            <a:ext cx="7715304" cy="92869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4282" y="1340768"/>
            <a:ext cx="778674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700" b="1" dirty="0">
                <a:latin typeface="Times New Roman" pitchFamily="18" charset="0"/>
                <a:cs typeface="Times New Roman" pitchFamily="18" charset="0"/>
              </a:rPr>
              <a:t>思考</a:t>
            </a:r>
            <a:r>
              <a:rPr lang="en-US" altLang="zh-CN" sz="27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700" b="1" dirty="0">
                <a:latin typeface="Times New Roman" pitchFamily="18" charset="0"/>
                <a:cs typeface="Times New Roman" pitchFamily="18" charset="0"/>
              </a:rPr>
              <a:t>：满足什么条件的两个矩阵可以做以上的乘法运算？</a:t>
            </a:r>
          </a:p>
          <a:p>
            <a:endParaRPr lang="en-US" altLang="zh-CN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700" b="1" dirty="0">
                <a:latin typeface="Times New Roman" pitchFamily="18" charset="0"/>
                <a:cs typeface="Times New Roman" pitchFamily="18" charset="0"/>
              </a:rPr>
              <a:t>思考</a:t>
            </a:r>
            <a:r>
              <a:rPr lang="en-US" altLang="zh-CN" sz="27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700" b="1" dirty="0">
                <a:latin typeface="Times New Roman" pitchFamily="18" charset="0"/>
                <a:cs typeface="Times New Roman" pitchFamily="18" charset="0"/>
              </a:rPr>
              <a:t>：</a:t>
            </a:r>
            <a:r>
              <a:rPr kumimoji="1" lang="en-US" altLang="zh-CN" sz="2700" b="1" i="1" dirty="0">
                <a:solidFill>
                  <a:srgbClr val="000000"/>
                </a:solidFill>
                <a:latin typeface="Times New Roman" pitchFamily="18" charset="0"/>
              </a:rPr>
              <a:t>A </a:t>
            </a:r>
            <a:r>
              <a:rPr kumimoji="1" lang="en-US" altLang="zh-CN" sz="2700" b="1" i="1" baseline="-25000" dirty="0">
                <a:solidFill>
                  <a:srgbClr val="000000"/>
                </a:solidFill>
                <a:latin typeface="Times New Roman" pitchFamily="18" charset="0"/>
              </a:rPr>
              <a:t>m</a:t>
            </a:r>
            <a:r>
              <a:rPr kumimoji="1" lang="zh-CN" altLang="zh-CN" sz="2700" b="1" baseline="-25000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×</a:t>
            </a:r>
            <a:r>
              <a:rPr kumimoji="1" lang="en-US" altLang="zh-CN" sz="2700" b="1" baseline="-25000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s </a:t>
            </a:r>
            <a:r>
              <a:rPr kumimoji="1" lang="en-US" altLang="zh-CN" sz="2700" b="1" i="1" baseline="-250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CN" sz="2700" b="1" dirty="0">
                <a:latin typeface="Times New Roman" pitchFamily="18" charset="0"/>
                <a:cs typeface="Times New Roman" pitchFamily="18" charset="0"/>
              </a:rPr>
              <a:t>与 </a:t>
            </a:r>
            <a:r>
              <a:rPr kumimoji="1" lang="en-US" altLang="zh-CN" sz="2700" b="1" i="1" dirty="0">
                <a:solidFill>
                  <a:srgbClr val="000000"/>
                </a:solidFill>
                <a:latin typeface="Times New Roman" pitchFamily="18" charset="0"/>
              </a:rPr>
              <a:t>B </a:t>
            </a:r>
            <a:r>
              <a:rPr kumimoji="1" lang="en-US" altLang="zh-CN" sz="2700" b="1" i="1" baseline="-25000" dirty="0">
                <a:solidFill>
                  <a:srgbClr val="000000"/>
                </a:solidFill>
                <a:latin typeface="Times New Roman" pitchFamily="18" charset="0"/>
              </a:rPr>
              <a:t>s</a:t>
            </a:r>
            <a:r>
              <a:rPr kumimoji="1" lang="zh-CN" altLang="zh-CN" sz="2700" b="1" baseline="-25000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×</a:t>
            </a:r>
            <a:r>
              <a:rPr kumimoji="1" lang="en-US" altLang="zh-CN" sz="2700" b="1" i="1" baseline="-25000" dirty="0">
                <a:solidFill>
                  <a:srgbClr val="000000"/>
                </a:solidFill>
                <a:latin typeface="Times New Roman" pitchFamily="18" charset="0"/>
              </a:rPr>
              <a:t>n </a:t>
            </a:r>
            <a:r>
              <a:rPr kumimoji="1" lang="en-US" altLang="zh-CN" sz="27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kumimoji="1" lang="zh-CN" altLang="en-US" sz="2700" b="1" dirty="0">
                <a:solidFill>
                  <a:srgbClr val="000000"/>
                </a:solidFill>
                <a:latin typeface="Times New Roman" pitchFamily="18" charset="0"/>
              </a:rPr>
              <a:t>的</a:t>
            </a:r>
            <a:r>
              <a:rPr lang="zh-CN" altLang="en-US" sz="2700" b="1" dirty="0">
                <a:latin typeface="Times New Roman" pitchFamily="18" charset="0"/>
                <a:cs typeface="Times New Roman" pitchFamily="18" charset="0"/>
              </a:rPr>
              <a:t>乘积</a:t>
            </a:r>
            <a:r>
              <a:rPr lang="en-US" altLang="zh-CN" sz="2700" b="1" i="1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700" b="1" dirty="0" err="1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zh-CN" altLang="en-US" sz="2700" b="1" dirty="0">
                <a:latin typeface="Times New Roman" pitchFamily="18" charset="0"/>
                <a:cs typeface="Times New Roman" pitchFamily="18" charset="0"/>
              </a:rPr>
              <a:t>一个多少行、多少列的</a:t>
            </a:r>
            <a:r>
              <a:rPr lang="en-US" altLang="zh-CN" sz="2700" b="1" dirty="0" err="1">
                <a:latin typeface="Times New Roman" pitchFamily="18" charset="0"/>
                <a:cs typeface="Times New Roman" pitchFamily="18" charset="0"/>
              </a:rPr>
              <a:t>矩阵</a:t>
            </a:r>
            <a:r>
              <a:rPr lang="en-US" altLang="zh-CN" sz="2700" b="1" dirty="0">
                <a:latin typeface="Times New Roman" pitchFamily="18" charset="0"/>
                <a:cs typeface="Times New Roman" pitchFamily="18" charset="0"/>
              </a:rPr>
              <a:t>？</a:t>
            </a:r>
            <a:endParaRPr lang="zh-CN" altLang="zh-CN" sz="2700" b="1" dirty="0">
              <a:latin typeface="Times New Roman" pitchFamily="18" charset="0"/>
              <a:cs typeface="Times New Roman" pitchFamily="18" charset="0"/>
            </a:endParaRPr>
          </a:p>
          <a:p>
            <a:endParaRPr lang="zh-CN" altLang="zh-CN" sz="28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组合 11"/>
          <p:cNvGrpSpPr/>
          <p:nvPr/>
        </p:nvGrpSpPr>
        <p:grpSpPr>
          <a:xfrm>
            <a:off x="571472" y="31237"/>
            <a:ext cx="2091685" cy="1183185"/>
            <a:chOff x="4211960" y="0"/>
            <a:chExt cx="3096344" cy="1916832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2" name="云形 11"/>
            <p:cNvSpPr/>
            <p:nvPr/>
          </p:nvSpPr>
          <p:spPr>
            <a:xfrm>
              <a:off x="4211960" y="0"/>
              <a:ext cx="3096344" cy="1916832"/>
            </a:xfrm>
            <a:prstGeom prst="clou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571999" y="407968"/>
              <a:ext cx="2286158" cy="954107"/>
            </a:xfrm>
            <a:prstGeom prst="rect">
              <a:avLst/>
            </a:prstGeom>
            <a:grpFill/>
          </p:spPr>
          <p:txBody>
            <a:bodyPr wrap="square" rtlCol="0">
              <a:prstTxWarp prst="textCanUp">
                <a:avLst/>
              </a:prstTxWarp>
              <a:spAutoFit/>
            </a:bodyPr>
            <a:lstStyle/>
            <a:p>
              <a:r>
                <a:rPr lang="zh-CN" altLang="en-US" sz="2800" b="1" dirty="0">
                  <a:solidFill>
                    <a:schemeClr val="accent1">
                      <a:lumMod val="75000"/>
                    </a:schemeClr>
                  </a:solidFill>
                  <a:latin typeface="+mn-ea"/>
                  <a:cs typeface="Times New Roman" pitchFamily="18" charset="0"/>
                </a:rPr>
                <a:t>思考</a:t>
              </a:r>
              <a:endParaRPr lang="zh-CN" altLang="en-US" sz="2800" dirty="0">
                <a:latin typeface="+mn-ea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85720" y="4581128"/>
            <a:ext cx="7715304" cy="92869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思考</a:t>
            </a:r>
            <a:r>
              <a:rPr lang="en-US" altLang="zh-CN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en-US" altLang="zh-CN" sz="27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altLang="zh-CN" sz="2700" b="1" i="1" baseline="-2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sz="2700" b="1" baseline="-2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altLang="zh-CN" sz="2700" b="1" i="1" baseline="-2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与 </a:t>
            </a:r>
            <a:r>
              <a:rPr lang="en-US" altLang="zh-CN" sz="27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altLang="zh-CN" sz="2700" b="1" i="1" baseline="-2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zh-CN" altLang="zh-CN" sz="2700" b="1" baseline="-2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altLang="zh-CN" sz="2700" b="1" i="1" baseline="-2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2700" b="1" baseline="-2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en-US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的乘积</a:t>
            </a:r>
            <a:r>
              <a:rPr lang="en-US" altLang="zh-CN" sz="27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矩阵</a:t>
            </a:r>
            <a:r>
              <a:rPr lang="en-US" altLang="zh-CN" sz="27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en-US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中第</a:t>
            </a:r>
            <a:r>
              <a:rPr lang="en-US" altLang="zh-CN" sz="27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zh-CN" altLang="en-US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行第</a:t>
            </a:r>
            <a:r>
              <a:rPr lang="en-US" altLang="zh-CN" sz="27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zh-CN" altLang="en-US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列的元素</a:t>
            </a:r>
            <a:r>
              <a:rPr lang="en-US" altLang="zh-CN" sz="27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700" b="1" i="1" baseline="-25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zh-CN" altLang="en-US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等于什么</a:t>
            </a:r>
            <a:r>
              <a:rPr lang="en-US" altLang="zh-CN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？</a:t>
            </a:r>
            <a:endParaRPr lang="zh-CN" altLang="zh-CN" sz="27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041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作</a:t>
            </a:r>
            <a:endParaRPr lang="en-US" altLang="zh-CN" sz="3200" dirty="0">
              <a:latin typeface="黑体" pitchFamily="2" charset="-122"/>
              <a:ea typeface="黑体" pitchFamily="2" charset="-122"/>
            </a:endParaRPr>
          </a:p>
          <a:p>
            <a:endParaRPr lang="en-US" altLang="zh-CN" sz="3200" dirty="0">
              <a:latin typeface="黑体" pitchFamily="2" charset="-122"/>
              <a:ea typeface="黑体" pitchFamily="2" charset="-122"/>
            </a:endParaRPr>
          </a:p>
          <a:p>
            <a:endParaRPr lang="en-US" altLang="zh-CN" sz="3200" dirty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业</a:t>
            </a:r>
            <a:r>
              <a:rPr lang="zh-CN" altLang="en-US" sz="3200" dirty="0"/>
              <a:t> 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altLang="zh-CN" sz="4000" b="1" dirty="0"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>
              <a:buNone/>
            </a:pPr>
            <a:endParaRPr lang="en-US" altLang="zh-CN" sz="4000" b="1" dirty="0"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4000" b="1" dirty="0">
                <a:latin typeface="黑体" pitchFamily="2" charset="-122"/>
                <a:ea typeface="黑体" pitchFamily="2" charset="-122"/>
                <a:cs typeface="Times New Roman" pitchFamily="18" charset="0"/>
              </a:rPr>
              <a:t>    </a:t>
            </a:r>
            <a:r>
              <a:rPr lang="zh-CN" altLang="en-US" sz="4000" b="1" dirty="0">
                <a:latin typeface="黑体" pitchFamily="2" charset="-122"/>
                <a:ea typeface="黑体" pitchFamily="2" charset="-122"/>
                <a:cs typeface="Times New Roman" pitchFamily="18" charset="0"/>
              </a:rPr>
              <a:t>书后习题</a:t>
            </a:r>
            <a:r>
              <a:rPr lang="en-US" altLang="zh-CN" sz="4000" b="1" dirty="0">
                <a:latin typeface="黑体" pitchFamily="2" charset="-122"/>
                <a:ea typeface="黑体" pitchFamily="2" charset="-122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en-US" altLang="zh-CN" sz="4000" b="1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         P52        </a:t>
            </a:r>
            <a:r>
              <a:rPr lang="en-US" altLang="zh-CN" sz="4000" b="1" dirty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1~8</a:t>
            </a:r>
            <a:endParaRPr lang="zh-CN" altLang="en-US" sz="4000" b="1" dirty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179512" y="6093296"/>
            <a:ext cx="7772400" cy="576064"/>
          </a:xfrm>
        </p:spPr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1435564"/>
              </p:ext>
            </p:extLst>
          </p:nvPr>
        </p:nvGraphicFramePr>
        <p:xfrm>
          <a:off x="1223367" y="3022575"/>
          <a:ext cx="5076825" cy="220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2" name="Equation" r:id="rId3" imgW="2298700" imgH="1003300" progId="Equation.DSMT4">
                  <p:embed/>
                </p:oleObj>
              </mc:Choice>
              <mc:Fallback>
                <p:oleObj name="Equation" r:id="rId3" imgW="2298700" imgH="1003300" progId="Equation.DSMT4">
                  <p:embed/>
                  <p:pic>
                    <p:nvPicPr>
                      <p:cNvPr id="0" name="Picture 4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3367" y="3022575"/>
                        <a:ext cx="5076825" cy="2206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例题引入</a:t>
            </a:r>
          </a:p>
          <a:p>
            <a:endParaRPr lang="zh-CN" altLang="en-US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251520" y="620688"/>
            <a:ext cx="79723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1)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第一个矩阵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的列数必须和第二个矩阵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的行数一致；</a:t>
            </a:r>
          </a:p>
        </p:txBody>
      </p:sp>
      <p:sp>
        <p:nvSpPr>
          <p:cNvPr id="9" name="Text Box 19"/>
          <p:cNvSpPr txBox="1">
            <a:spLocks noChangeArrowheads="1"/>
          </p:cNvSpPr>
          <p:nvPr/>
        </p:nvSpPr>
        <p:spPr bwMode="auto">
          <a:xfrm>
            <a:off x="251519" y="1412776"/>
            <a:ext cx="790036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2)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矩阵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的行数和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的行数一致，矩阵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的列数和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的列数一致；</a:t>
            </a: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251519" y="2204864"/>
            <a:ext cx="799288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3) </a:t>
            </a:r>
            <a:r>
              <a:rPr lang="en-US" altLang="zh-CN" sz="2400" b="1" i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中第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行第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j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列的元素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i="1" dirty="0" err="1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en-US" altLang="zh-CN" sz="2400" b="1" i="1" baseline="-25000" dirty="0" err="1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ij</a:t>
            </a:r>
            <a:r>
              <a:rPr lang="en-US" altLang="zh-CN" sz="2400" b="1" i="1" baseline="-25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等于第一个矩阵</a:t>
            </a:r>
            <a:r>
              <a:rPr lang="en-US" altLang="zh-CN" sz="2400" b="1" i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的第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行与第二个矩阵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的第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j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列相应元素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乘积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之和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1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7061572"/>
              </p:ext>
            </p:extLst>
          </p:nvPr>
        </p:nvGraphicFramePr>
        <p:xfrm>
          <a:off x="2344738" y="335632"/>
          <a:ext cx="3832225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3" name="Equation" r:id="rId5" imgW="1104900" imgH="228600" progId="Equation.DSMT4">
                  <p:embed/>
                </p:oleObj>
              </mc:Choice>
              <mc:Fallback>
                <p:oleObj name="Equation" r:id="rId5" imgW="1104900" imgH="228600" progId="Equation.DSMT4">
                  <p:embed/>
                  <p:pic>
                    <p:nvPicPr>
                      <p:cNvPr id="0" name="Picture 4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4738" y="335632"/>
                        <a:ext cx="3832225" cy="573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8999" y="5157192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这就是矩阵乘法定义的根由。下面我们首先介绍有关矩阵的一些基本概念。</a:t>
            </a:r>
          </a:p>
        </p:txBody>
      </p:sp>
      <p:sp>
        <p:nvSpPr>
          <p:cNvPr id="55" name="Rectangle 35"/>
          <p:cNvSpPr>
            <a:spLocks noChangeArrowheads="1"/>
          </p:cNvSpPr>
          <p:nvPr/>
        </p:nvSpPr>
        <p:spPr bwMode="auto">
          <a:xfrm>
            <a:off x="2032595" y="3947234"/>
            <a:ext cx="1872208" cy="41684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6" name="Rectangle 36"/>
          <p:cNvSpPr>
            <a:spLocks noChangeArrowheads="1"/>
          </p:cNvSpPr>
          <p:nvPr/>
        </p:nvSpPr>
        <p:spPr bwMode="auto">
          <a:xfrm>
            <a:off x="4163081" y="3139831"/>
            <a:ext cx="511994" cy="203165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3444" y="404664"/>
            <a:ext cx="1380244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总结</a:t>
            </a:r>
          </a:p>
        </p:txBody>
      </p:sp>
    </p:spTree>
    <p:extLst>
      <p:ext uri="{BB962C8B-B14F-4D97-AF65-F5344CB8AC3E}">
        <p14:creationId xmlns:p14="http://schemas.microsoft.com/office/powerpoint/2010/main" val="38008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5" grpId="0" animBg="1"/>
      <p:bldP spid="56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教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学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要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求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709468" y="4541604"/>
            <a:ext cx="6534940" cy="40011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1713561" y="3429000"/>
            <a:ext cx="6534940" cy="40011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709468" y="684654"/>
            <a:ext cx="6534940" cy="214879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左大括号 27"/>
          <p:cNvSpPr/>
          <p:nvPr/>
        </p:nvSpPr>
        <p:spPr bwMode="auto">
          <a:xfrm>
            <a:off x="182329" y="656060"/>
            <a:ext cx="1097990" cy="4354772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880594" y="1049592"/>
            <a:ext cx="619268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000" b="1" dirty="0">
                <a:latin typeface="Times New Roman" pitchFamily="18" charset="0"/>
                <a:cs typeface="Times New Roman" pitchFamily="18" charset="0"/>
              </a:rPr>
              <a:t>熟练掌握矩阵的加法运算、数与矩阵相乘运算（简称数乘运算）和矩阵与矩阵相乘运算（简称乘法运算）及其运算规律；了解单位矩阵、对角矩阵、对称矩阵和反对称矩阵，以及它们的性质</a:t>
            </a:r>
          </a:p>
        </p:txBody>
      </p:sp>
      <p:sp>
        <p:nvSpPr>
          <p:cNvPr id="30" name="矩形 29"/>
          <p:cNvSpPr/>
          <p:nvPr/>
        </p:nvSpPr>
        <p:spPr>
          <a:xfrm>
            <a:off x="1845053" y="3429000"/>
            <a:ext cx="50788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latin typeface="Times New Roman" pitchFamily="18" charset="0"/>
                <a:cs typeface="Times New Roman" pitchFamily="18" charset="0"/>
              </a:rPr>
              <a:t>掌握伴随矩阵的定义、性质与计算</a:t>
            </a:r>
            <a:endParaRPr lang="zh-CN" alt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845054" y="4514046"/>
            <a:ext cx="42883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latin typeface="Times New Roman" pitchFamily="18" charset="0"/>
                <a:cs typeface="Times New Roman" pitchFamily="18" charset="0"/>
              </a:rPr>
              <a:t>了解方阵的行列式、转置矩阵的概念</a:t>
            </a:r>
            <a:endParaRPr lang="zh-CN" alt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486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一矩阵基本概念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1351136"/>
              </p:ext>
            </p:extLst>
          </p:nvPr>
        </p:nvGraphicFramePr>
        <p:xfrm>
          <a:off x="37430" y="188640"/>
          <a:ext cx="7054850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6" name="Equation" r:id="rId3" imgW="2032000" imgH="939800" progId="Equation.DSMT4">
                  <p:embed/>
                </p:oleObj>
              </mc:Choice>
              <mc:Fallback>
                <p:oleObj name="Equation" r:id="rId3" imgW="2032000" imgH="939800" progId="Equation.DSMT4">
                  <p:embed/>
                  <p:pic>
                    <p:nvPicPr>
                      <p:cNvPr id="0" name="Picture 3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30" y="188640"/>
                        <a:ext cx="7054850" cy="2362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7716764"/>
              </p:ext>
            </p:extLst>
          </p:nvPr>
        </p:nvGraphicFramePr>
        <p:xfrm>
          <a:off x="6300192" y="980728"/>
          <a:ext cx="2022475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7" name="公式" r:id="rId5" imgW="583947" imgH="241195" progId="Equation.3">
                  <p:embed/>
                </p:oleObj>
              </mc:Choice>
              <mc:Fallback>
                <p:oleObj name="公式" r:id="rId5" imgW="583947" imgH="241195" progId="Equation.3">
                  <p:embed/>
                  <p:pic>
                    <p:nvPicPr>
                      <p:cNvPr id="0" name="Picture 3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192" y="980728"/>
                        <a:ext cx="2022475" cy="601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95536" y="2708920"/>
            <a:ext cx="58457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当</a:t>
            </a:r>
            <a:r>
              <a:rPr lang="en-US" altLang="zh-CN" sz="26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600" b="1" i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m=n </a:t>
            </a:r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时，</a:t>
            </a:r>
            <a:r>
              <a:rPr lang="en-US" altLang="zh-CN" sz="2600" b="1" i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 </a:t>
            </a:r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为</a:t>
            </a:r>
            <a:r>
              <a:rPr lang="zh-CN" altLang="en-US" sz="26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方阵</a:t>
            </a:r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，记为 </a:t>
            </a:r>
            <a:r>
              <a:rPr lang="en-US" altLang="zh-CN" sz="2600" b="1" i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lang="en-US" altLang="zh-CN" sz="2600" b="1" i="1" baseline="-25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 </a:t>
            </a:r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或 </a:t>
            </a:r>
            <a:r>
              <a:rPr lang="en-US" altLang="zh-CN" sz="2600" b="1" i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lang="en-US" altLang="zh-CN" sz="2600" b="1" i="1" baseline="-25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</a:t>
            </a:r>
            <a:endParaRPr lang="zh-CN" altLang="en-US" sz="2600" b="1" i="1" baseline="-250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endParaRPr lang="zh-CN" altLang="en-US" sz="2400" b="1" i="1" baseline="-250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746106"/>
              </p:ext>
            </p:extLst>
          </p:nvPr>
        </p:nvGraphicFramePr>
        <p:xfrm>
          <a:off x="-30163" y="4120306"/>
          <a:ext cx="4452938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8" name="Equation" r:id="rId7" imgW="1676400" imgH="228600" progId="Equation.DSMT4">
                  <p:embed/>
                </p:oleObj>
              </mc:Choice>
              <mc:Fallback>
                <p:oleObj name="Equation" r:id="rId7" imgW="1676400" imgH="228600" progId="Equation.DSMT4">
                  <p:embed/>
                  <p:pic>
                    <p:nvPicPr>
                      <p:cNvPr id="0" name="Picture 3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0163" y="4120306"/>
                        <a:ext cx="4452938" cy="604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94A0CA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8179439"/>
              </p:ext>
            </p:extLst>
          </p:nvPr>
        </p:nvGraphicFramePr>
        <p:xfrm>
          <a:off x="3459163" y="3168650"/>
          <a:ext cx="2630487" cy="249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9" name="Equation" r:id="rId9" imgW="990360" imgH="939600" progId="Equation.DSMT4">
                  <p:embed/>
                </p:oleObj>
              </mc:Choice>
              <mc:Fallback>
                <p:oleObj name="Equation" r:id="rId9" imgW="990360" imgH="939600" progId="Equation.DSMT4">
                  <p:embed/>
                  <p:pic>
                    <p:nvPicPr>
                      <p:cNvPr id="0" name="Picture 3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9163" y="3168650"/>
                        <a:ext cx="2630487" cy="2492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94A0CA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971600" y="4736757"/>
            <a:ext cx="189667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</a:rPr>
              <a:t>行矩阵</a:t>
            </a:r>
            <a:r>
              <a:rPr lang="zh-CN" altLang="en-US" sz="2600" dirty="0"/>
              <a:t> </a:t>
            </a:r>
            <a:r>
              <a:rPr lang="en-US" altLang="zh-CN" sz="2600" b="1" i="1" dirty="0">
                <a:latin typeface="Times New Roman" pitchFamily="18" charset="0"/>
                <a:cs typeface="Times New Roman" pitchFamily="18" charset="0"/>
              </a:rPr>
              <a:t>m=</a:t>
            </a: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1</a:t>
            </a:r>
            <a:endParaRPr lang="zh-CN" altLang="en-US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47868" y="4016677"/>
            <a:ext cx="180850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</a:rPr>
              <a:t>列矩阵</a:t>
            </a:r>
            <a:r>
              <a:rPr lang="zh-CN" altLang="en-US" sz="2600" dirty="0"/>
              <a:t> </a:t>
            </a:r>
            <a:r>
              <a:rPr lang="en-US" altLang="zh-CN" sz="2600" b="1" i="1" dirty="0">
                <a:latin typeface="Times New Roman" pitchFamily="18" charset="0"/>
                <a:cs typeface="Times New Roman" pitchFamily="18" charset="0"/>
              </a:rPr>
              <a:t>n=</a:t>
            </a: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1</a:t>
            </a:r>
            <a:endParaRPr lang="zh-CN" altLang="en-US" sz="2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17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/>
      <p:bldP spid="14" grpId="1"/>
      <p:bldP spid="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一矩阵基本概念</a:t>
            </a:r>
          </a:p>
        </p:txBody>
      </p:sp>
      <p:sp>
        <p:nvSpPr>
          <p:cNvPr id="6" name="矩形 5"/>
          <p:cNvSpPr/>
          <p:nvPr/>
        </p:nvSpPr>
        <p:spPr>
          <a:xfrm>
            <a:off x="5652244" y="765133"/>
            <a:ext cx="19440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latin typeface="Times New Roman" pitchFamily="18" charset="0"/>
                <a:cs typeface="Times New Roman" pitchFamily="18" charset="0"/>
              </a:rPr>
              <a:t>零矩阵 </a:t>
            </a:r>
            <a:r>
              <a:rPr kumimoji="1" lang="en-US" altLang="zh-CN" sz="28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O</a:t>
            </a:r>
            <a:r>
              <a:rPr lang="zh-CN" altLang="en-US" sz="2600" b="1" dirty="0">
                <a:latin typeface="Times New Roman" pitchFamily="18" charset="0"/>
                <a:cs typeface="Times New Roman" pitchFamily="18" charset="0"/>
              </a:rPr>
              <a:t>   </a:t>
            </a:r>
            <a:endParaRPr lang="zh-CN" altLang="zh-CN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Line 13"/>
          <p:cNvSpPr>
            <a:spLocks noChangeShapeType="1"/>
          </p:cNvSpPr>
          <p:nvPr/>
        </p:nvSpPr>
        <p:spPr bwMode="auto">
          <a:xfrm>
            <a:off x="5724248" y="1257576"/>
            <a:ext cx="1080000" cy="0"/>
          </a:xfrm>
          <a:prstGeom prst="line">
            <a:avLst/>
          </a:prstGeom>
          <a:noFill/>
          <a:ln w="38100">
            <a:solidFill>
              <a:srgbClr val="C8082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5868144" y="1532063"/>
            <a:ext cx="2368798" cy="649188"/>
          </a:xfrm>
          <a:prstGeom prst="wedgeEllipseCallout">
            <a:avLst>
              <a:gd name="adj1" fmla="val -39942"/>
              <a:gd name="adj2" fmla="val 296022"/>
            </a:avLst>
          </a:prstGeom>
          <a:gradFill rotWithShape="0">
            <a:gsLst>
              <a:gs pos="0">
                <a:srgbClr val="CCECFF"/>
              </a:gs>
              <a:gs pos="100000">
                <a:srgbClr val="88F2CA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单位矩阵</a:t>
            </a:r>
            <a:r>
              <a:rPr lang="en-US" altLang="zh-CN" sz="2400" b="1" i="1" dirty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E</a:t>
            </a:r>
            <a:endParaRPr lang="zh-CN" altLang="en-US" sz="2400" b="1" i="1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67816" y="4869160"/>
            <a:ext cx="2055912" cy="649188"/>
          </a:xfrm>
          <a:prstGeom prst="wedgeEllipseCallout">
            <a:avLst>
              <a:gd name="adj1" fmla="val 92314"/>
              <a:gd name="adj2" fmla="val -161517"/>
            </a:avLst>
          </a:prstGeom>
          <a:gradFill rotWithShape="0">
            <a:gsLst>
              <a:gs pos="0">
                <a:srgbClr val="CCECFF"/>
              </a:gs>
              <a:gs pos="100000">
                <a:srgbClr val="88F2CA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对角矩阵</a:t>
            </a:r>
          </a:p>
        </p:txBody>
      </p:sp>
      <p:graphicFrame>
        <p:nvGraphicFramePr>
          <p:cNvPr id="1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6326972"/>
              </p:ext>
            </p:extLst>
          </p:nvPr>
        </p:nvGraphicFramePr>
        <p:xfrm>
          <a:off x="1547813" y="2701528"/>
          <a:ext cx="2386012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6" name="Equation" r:id="rId4" imgW="1193800" imgH="939800" progId="Equation.DSMT4">
                  <p:embed/>
                </p:oleObj>
              </mc:Choice>
              <mc:Fallback>
                <p:oleObj name="Equation" r:id="rId4" imgW="1193800" imgH="939800" progId="Equation.DSMT4">
                  <p:embed/>
                  <p:pic>
                    <p:nvPicPr>
                      <p:cNvPr id="0" name="Picture 3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2701528"/>
                        <a:ext cx="2386012" cy="187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AutoShape 4"/>
          <p:cNvSpPr>
            <a:spLocks noChangeArrowheads="1"/>
          </p:cNvSpPr>
          <p:nvPr/>
        </p:nvSpPr>
        <p:spPr bwMode="auto">
          <a:xfrm>
            <a:off x="1619250" y="3061841"/>
            <a:ext cx="1871663" cy="1368425"/>
          </a:xfrm>
          <a:prstGeom prst="rtTriangle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" name="AutoShape 5"/>
          <p:cNvSpPr>
            <a:spLocks noChangeArrowheads="1"/>
          </p:cNvSpPr>
          <p:nvPr/>
        </p:nvSpPr>
        <p:spPr bwMode="auto">
          <a:xfrm rot="10800000">
            <a:off x="1979613" y="2790378"/>
            <a:ext cx="1871662" cy="1368425"/>
          </a:xfrm>
          <a:prstGeom prst="rtTriangle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8048571"/>
              </p:ext>
            </p:extLst>
          </p:nvPr>
        </p:nvGraphicFramePr>
        <p:xfrm>
          <a:off x="836464" y="3429000"/>
          <a:ext cx="711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7" name="Equation" r:id="rId6" imgW="355446" imgH="228501" progId="Equation.DSMT4">
                  <p:embed/>
                </p:oleObj>
              </mc:Choice>
              <mc:Fallback>
                <p:oleObj name="Equation" r:id="rId6" imgW="355446" imgH="228501" progId="Equation.DSMT4">
                  <p:embed/>
                  <p:pic>
                    <p:nvPicPr>
                      <p:cNvPr id="0" name="Picture 3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464" y="3429000"/>
                        <a:ext cx="7112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3944658"/>
              </p:ext>
            </p:extLst>
          </p:nvPr>
        </p:nvGraphicFramePr>
        <p:xfrm>
          <a:off x="4932040" y="2636838"/>
          <a:ext cx="2574925" cy="206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8" name="Equation" r:id="rId8" imgW="1155700" imgH="927100" progId="Equation.DSMT4">
                  <p:embed/>
                </p:oleObj>
              </mc:Choice>
              <mc:Fallback>
                <p:oleObj name="Equation" r:id="rId8" imgW="1155700" imgH="927100" progId="Equation.DSMT4">
                  <p:embed/>
                  <p:pic>
                    <p:nvPicPr>
                      <p:cNvPr id="0" name="Picture 3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040" y="2636838"/>
                        <a:ext cx="2574925" cy="2063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AutoShape 21"/>
          <p:cNvSpPr>
            <a:spLocks noChangeArrowheads="1"/>
          </p:cNvSpPr>
          <p:nvPr/>
        </p:nvSpPr>
        <p:spPr bwMode="auto">
          <a:xfrm rot="10800000">
            <a:off x="5420990" y="2763838"/>
            <a:ext cx="2016125" cy="1528762"/>
          </a:xfrm>
          <a:prstGeom prst="rtTriangle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5" name="AutoShape 23"/>
          <p:cNvSpPr>
            <a:spLocks noChangeArrowheads="1"/>
          </p:cNvSpPr>
          <p:nvPr/>
        </p:nvSpPr>
        <p:spPr bwMode="auto">
          <a:xfrm>
            <a:off x="5003478" y="3052763"/>
            <a:ext cx="2016125" cy="1528762"/>
          </a:xfrm>
          <a:prstGeom prst="rtTriangle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1580382"/>
              </p:ext>
            </p:extLst>
          </p:nvPr>
        </p:nvGraphicFramePr>
        <p:xfrm>
          <a:off x="4211960" y="3356992"/>
          <a:ext cx="792162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9" name="Equation" r:id="rId10" imgW="355446" imgH="228501" progId="Equation.DSMT4">
                  <p:embed/>
                </p:oleObj>
              </mc:Choice>
              <mc:Fallback>
                <p:oleObj name="Equation" r:id="rId10" imgW="355446" imgH="228501" progId="Equation.DSMT4">
                  <p:embed/>
                  <p:pic>
                    <p:nvPicPr>
                      <p:cNvPr id="0" name="Picture 3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3356992"/>
                        <a:ext cx="792162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6544953"/>
              </p:ext>
            </p:extLst>
          </p:nvPr>
        </p:nvGraphicFramePr>
        <p:xfrm>
          <a:off x="1403648" y="211413"/>
          <a:ext cx="3933825" cy="209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0" name="Equation" r:id="rId12" imgW="1765300" imgH="939800" progId="Equation.DSMT4">
                  <p:embed/>
                </p:oleObj>
              </mc:Choice>
              <mc:Fallback>
                <p:oleObj name="Equation" r:id="rId12" imgW="1765300" imgH="939800" progId="Equation.DSMT4">
                  <p:embed/>
                  <p:pic>
                    <p:nvPicPr>
                      <p:cNvPr id="0" name="Picture 3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211413"/>
                        <a:ext cx="3933825" cy="2092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917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1" grpId="0" animBg="1" autoUpdateAnimBg="0"/>
      <p:bldP spid="15" grpId="0" animBg="1" autoUpdateAnimBg="0"/>
      <p:bldP spid="19" grpId="0" animBg="1"/>
      <p:bldP spid="20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一矩阵基本概念</a:t>
            </a: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5724128" y="660871"/>
            <a:ext cx="2083198" cy="649188"/>
          </a:xfrm>
          <a:prstGeom prst="wedgeEllipseCallout">
            <a:avLst>
              <a:gd name="adj1" fmla="val -122708"/>
              <a:gd name="adj2" fmla="val 207822"/>
            </a:avLst>
          </a:prstGeom>
          <a:solidFill>
            <a:srgbClr val="89E9E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对称矩阵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914400" y="3212976"/>
            <a:ext cx="4854575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6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元素是实数的矩阵称为</a:t>
            </a:r>
            <a:r>
              <a:rPr kumimoji="1" lang="zh-CN" altLang="en-US" sz="26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实矩阵</a:t>
            </a: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；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914400" y="3924176"/>
            <a:ext cx="4665663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6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元素是复数的矩阵称为</a:t>
            </a:r>
            <a:r>
              <a:rPr kumimoji="1" lang="zh-CN" altLang="en-US" sz="26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复矩阵</a:t>
            </a:r>
            <a:r>
              <a:rPr kumimoji="1" lang="en-US" altLang="zh-CN" sz="26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.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5315033"/>
              </p:ext>
            </p:extLst>
          </p:nvPr>
        </p:nvGraphicFramePr>
        <p:xfrm>
          <a:off x="1256531" y="688603"/>
          <a:ext cx="3819525" cy="209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66" name="Equation" r:id="rId4" imgW="1714500" imgH="939800" progId="Equation.DSMT4">
                  <p:embed/>
                </p:oleObj>
              </mc:Choice>
              <mc:Fallback>
                <p:oleObj name="Equation" r:id="rId4" imgW="1714500" imgH="939800" progId="Equation.DSMT4">
                  <p:embed/>
                  <p:pic>
                    <p:nvPicPr>
                      <p:cNvPr id="0" name="Picture 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6531" y="688603"/>
                        <a:ext cx="3819525" cy="2092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Line 5"/>
          <p:cNvSpPr>
            <a:spLocks noChangeShapeType="1"/>
          </p:cNvSpPr>
          <p:nvPr/>
        </p:nvSpPr>
        <p:spPr bwMode="auto">
          <a:xfrm>
            <a:off x="2082476" y="944981"/>
            <a:ext cx="2411711" cy="17782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" name="Line 6"/>
          <p:cNvSpPr>
            <a:spLocks noChangeShapeType="1"/>
          </p:cNvSpPr>
          <p:nvPr/>
        </p:nvSpPr>
        <p:spPr bwMode="auto">
          <a:xfrm flipV="1">
            <a:off x="3288331" y="1555653"/>
            <a:ext cx="1219200" cy="965200"/>
          </a:xfrm>
          <a:prstGeom prst="line">
            <a:avLst/>
          </a:prstGeom>
          <a:noFill/>
          <a:ln w="28575">
            <a:solidFill>
              <a:srgbClr val="3333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4" name="Line 6"/>
          <p:cNvSpPr>
            <a:spLocks noChangeShapeType="1"/>
          </p:cNvSpPr>
          <p:nvPr/>
        </p:nvSpPr>
        <p:spPr bwMode="auto">
          <a:xfrm flipV="1">
            <a:off x="2384599" y="981185"/>
            <a:ext cx="1899369" cy="1507618"/>
          </a:xfrm>
          <a:prstGeom prst="line">
            <a:avLst/>
          </a:prstGeom>
          <a:noFill/>
          <a:ln w="28575">
            <a:solidFill>
              <a:srgbClr val="3333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5" name="Line 6"/>
          <p:cNvSpPr>
            <a:spLocks noChangeShapeType="1"/>
          </p:cNvSpPr>
          <p:nvPr/>
        </p:nvSpPr>
        <p:spPr bwMode="auto">
          <a:xfrm flipV="1">
            <a:off x="2371575" y="1039509"/>
            <a:ext cx="581302" cy="488076"/>
          </a:xfrm>
          <a:prstGeom prst="line">
            <a:avLst/>
          </a:prstGeom>
          <a:noFill/>
          <a:ln w="28575">
            <a:solidFill>
              <a:srgbClr val="3333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17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utoUpdateAnimBg="0"/>
      <p:bldP spid="12" grpId="0" autoUpdateAnimBg="0"/>
      <p:bldP spid="13" grpId="0" autoUpdateAnimBg="0"/>
      <p:bldP spid="14" grpId="0" animBg="1"/>
      <p:bldP spid="15" grpId="0" animBg="1"/>
      <p:bldP spid="34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矩阵及其运算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一矩阵基本概念</a:t>
            </a:r>
          </a:p>
          <a:p>
            <a:endParaRPr lang="en-US" altLang="zh-CN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5758" y="3600540"/>
            <a:ext cx="802664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6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两个矩阵为同型矩阵，并且对应元素相等，则称矩阵 </a:t>
            </a:r>
            <a:r>
              <a:rPr kumimoji="1" lang="en-US" altLang="zh-CN" sz="26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6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zh-CN" altLang="en-US" sz="26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与</a:t>
            </a:r>
            <a:r>
              <a:rPr kumimoji="1" lang="zh-CN" altLang="en-US" sz="26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600" b="1" i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B </a:t>
            </a:r>
            <a:r>
              <a:rPr kumimoji="1" lang="zh-CN" altLang="en-US" sz="26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相等</a:t>
            </a:r>
            <a:r>
              <a:rPr kumimoji="1" lang="zh-CN" altLang="en-US" sz="26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，记作 </a:t>
            </a:r>
            <a:r>
              <a:rPr kumimoji="1" lang="en-US" altLang="zh-CN" sz="26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6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 = </a:t>
            </a:r>
            <a:r>
              <a:rPr kumimoji="1" lang="en-US" altLang="zh-CN" sz="26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6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kumimoji="1" lang="en-US" altLang="zh-CN" sz="2600" b="1" dirty="0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0684401"/>
              </p:ext>
            </p:extLst>
          </p:nvPr>
        </p:nvGraphicFramePr>
        <p:xfrm>
          <a:off x="457200" y="593502"/>
          <a:ext cx="264477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8" name="公式" r:id="rId3" imgW="761669" imgH="241195" progId="Equation.3">
                  <p:embed/>
                </p:oleObj>
              </mc:Choice>
              <mc:Fallback>
                <p:oleObj name="公式" r:id="rId3" imgW="761669" imgH="241195" progId="Equation.3">
                  <p:embed/>
                  <p:pic>
                    <p:nvPicPr>
                      <p:cNvPr id="0" name="Picture 5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93502"/>
                        <a:ext cx="2644775" cy="603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9040010"/>
              </p:ext>
            </p:extLst>
          </p:nvPr>
        </p:nvGraphicFramePr>
        <p:xfrm>
          <a:off x="3200400" y="587152"/>
          <a:ext cx="260032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9" name="公式" r:id="rId5" imgW="748975" imgH="241195" progId="Equation.3">
                  <p:embed/>
                </p:oleObj>
              </mc:Choice>
              <mc:Fallback>
                <p:oleObj name="公式" r:id="rId5" imgW="748975" imgH="241195" progId="Equation.3">
                  <p:embed/>
                  <p:pic>
                    <p:nvPicPr>
                      <p:cNvPr id="0" name="Picture 5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587152"/>
                        <a:ext cx="2600325" cy="603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169601" y="1280373"/>
            <a:ext cx="777686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6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两个矩阵的行数相等、列数相等时，称为</a:t>
            </a:r>
            <a:r>
              <a:rPr kumimoji="1" lang="zh-CN" altLang="en-US" sz="26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同型矩阵</a:t>
            </a:r>
            <a:r>
              <a:rPr kumimoji="1" lang="zh-CN" altLang="en-US" sz="2600" b="1" dirty="0">
                <a:latin typeface="宋体" pitchFamily="2" charset="-122"/>
                <a:ea typeface="宋体" pitchFamily="2" charset="-122"/>
              </a:rPr>
              <a:t>；</a:t>
            </a:r>
            <a:endParaRPr lang="zh-CN" altLang="en-US" sz="2600" dirty="0"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903103"/>
              </p:ext>
            </p:extLst>
          </p:nvPr>
        </p:nvGraphicFramePr>
        <p:xfrm>
          <a:off x="483419" y="2201416"/>
          <a:ext cx="326231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60" name="公式" r:id="rId7" imgW="939392" imgH="241195" progId="Equation.3">
                  <p:embed/>
                </p:oleObj>
              </mc:Choice>
              <mc:Fallback>
                <p:oleObj name="公式" r:id="rId7" imgW="939392" imgH="241195" progId="Equation.3">
                  <p:embed/>
                  <p:pic>
                    <p:nvPicPr>
                      <p:cNvPr id="0" name="Picture 5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419" y="2201416"/>
                        <a:ext cx="3262313" cy="603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5659711"/>
              </p:ext>
            </p:extLst>
          </p:nvPr>
        </p:nvGraphicFramePr>
        <p:xfrm>
          <a:off x="4428357" y="2201416"/>
          <a:ext cx="3217862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61" name="公式" r:id="rId9" imgW="927100" imgH="241300" progId="Equation.3">
                  <p:embed/>
                </p:oleObj>
              </mc:Choice>
              <mc:Fallback>
                <p:oleObj name="公式" r:id="rId9" imgW="927100" imgH="241300" progId="Equation.3">
                  <p:embed/>
                  <p:pic>
                    <p:nvPicPr>
                      <p:cNvPr id="0" name="Picture 5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8357" y="2201416"/>
                        <a:ext cx="3217862" cy="603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9582680"/>
              </p:ext>
            </p:extLst>
          </p:nvPr>
        </p:nvGraphicFramePr>
        <p:xfrm>
          <a:off x="467544" y="2844354"/>
          <a:ext cx="2682875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62" name="公式" r:id="rId11" imgW="774364" imgH="228501" progId="Equation.3">
                  <p:embed/>
                </p:oleObj>
              </mc:Choice>
              <mc:Fallback>
                <p:oleObj name="公式" r:id="rId11" imgW="774364" imgH="228501" progId="Equation.3">
                  <p:embed/>
                  <p:pic>
                    <p:nvPicPr>
                      <p:cNvPr id="0" name="Picture 5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844354"/>
                        <a:ext cx="2682875" cy="576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5354878"/>
              </p:ext>
            </p:extLst>
          </p:nvPr>
        </p:nvGraphicFramePr>
        <p:xfrm>
          <a:off x="4479156" y="2924944"/>
          <a:ext cx="941388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63" name="Equation" r:id="rId13" imgW="469800" imgH="241200" progId="Equation.DSMT4">
                  <p:embed/>
                </p:oleObj>
              </mc:Choice>
              <mc:Fallback>
                <p:oleObj name="Equation" r:id="rId13" imgW="469800" imgH="241200" progId="Equation.DSMT4">
                  <p:embed/>
                  <p:pic>
                    <p:nvPicPr>
                      <p:cNvPr id="0" name="Picture 5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9156" y="2924944"/>
                        <a:ext cx="941388" cy="517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887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1667</TotalTime>
  <Words>1543</Words>
  <Application>Microsoft Office PowerPoint</Application>
  <PresentationFormat>全屏显示(4:3)</PresentationFormat>
  <Paragraphs>301</Paragraphs>
  <Slides>30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黑体</vt:lpstr>
      <vt:lpstr>楷体</vt:lpstr>
      <vt:lpstr>楷体_GB2312</vt:lpstr>
      <vt:lpstr>宋体</vt:lpstr>
      <vt:lpstr>Arial</vt:lpstr>
      <vt:lpstr>Calibri</vt:lpstr>
      <vt:lpstr>Symbol</vt:lpstr>
      <vt:lpstr>Times New Roman</vt:lpstr>
      <vt:lpstr>Wingdings</vt:lpstr>
      <vt:lpstr>主题2</vt:lpstr>
      <vt:lpstr>Equation</vt:lpstr>
      <vt:lpstr>公式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  <vt:lpstr>2.1 矩阵及其运算</vt:lpstr>
    </vt:vector>
  </TitlesOfParts>
  <Manager>卢玉贞</Manager>
  <Company>dlyuzhen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卢玉贞</dc:creator>
  <cp:lastModifiedBy>xuanyi</cp:lastModifiedBy>
  <cp:revision>182</cp:revision>
  <dcterms:created xsi:type="dcterms:W3CDTF">2015-01-05T18:34:44Z</dcterms:created>
  <dcterms:modified xsi:type="dcterms:W3CDTF">2018-03-01T00:33:57Z</dcterms:modified>
  <cp:contentStatus/>
</cp:coreProperties>
</file>