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7"/>
  </p:handoutMasterIdLst>
  <p:sldIdLst>
    <p:sldId id="257" r:id="rId3"/>
    <p:sldId id="258" r:id="rId4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69" r:id="rId14"/>
    <p:sldId id="272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23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4814993" y="6515947"/>
            <a:ext cx="3252047" cy="203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 bwMode="auto">
          <a:xfrm>
            <a:off x="5608320" y="6041813"/>
            <a:ext cx="233680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</a:t>
            </a:r>
            <a:r>
              <a:rPr lang="en-US" altLang="zh-CN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en-US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月</a:t>
            </a:r>
            <a:r>
              <a:rPr lang="en-US" altLang="zh-CN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25</a:t>
            </a:r>
            <a:r>
              <a:rPr lang="zh-CN" altLang="en-US" sz="16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日</a:t>
            </a:r>
            <a:endParaRPr lang="zh-CN" altLang="en-US" sz="1600" kern="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54627" y="2683845"/>
            <a:ext cx="357695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5335" b="1" kern="0">
                <a:latin typeface="Calibri Light" panose="020F0302020204030204"/>
                <a:ea typeface="微软雅黑 Light" panose="020B0502040204020203" charset="-122"/>
                <a:cs typeface="Arial" panose="020B0604020202020204" pitchFamily="34" charset="0"/>
                <a:sym typeface="Arial" panose="020B0604020202020204" pitchFamily="34" charset="0"/>
              </a:rPr>
              <a:t>轮机自动化</a:t>
            </a:r>
            <a:endParaRPr lang="zh-CN" altLang="en-US" sz="5335" b="1">
              <a:solidFill>
                <a:srgbClr val="234577"/>
              </a:solidFill>
              <a:latin typeface="+mj-ea"/>
              <a:ea typeface="+mj-ea"/>
            </a:endParaRPr>
          </a:p>
        </p:txBody>
      </p:sp>
      <p:pic>
        <p:nvPicPr>
          <p:cNvPr id="83" name="图片 82" descr="图片1"/>
          <p:cNvPicPr>
            <a:picLocks noChangeAspect="1"/>
          </p:cNvPicPr>
          <p:nvPr/>
        </p:nvPicPr>
        <p:blipFill>
          <a:blip r:embed="rId1"/>
          <a:srcRect r="79687" b="-4436"/>
          <a:stretch>
            <a:fillRect/>
          </a:stretch>
        </p:blipFill>
        <p:spPr>
          <a:xfrm>
            <a:off x="5720927" y="661247"/>
            <a:ext cx="1441873" cy="1910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pic>
        <p:nvPicPr>
          <p:cNvPr id="2" name="图片 1" descr="9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40" y="1497330"/>
            <a:ext cx="6861175" cy="2806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80235" y="4835525"/>
            <a:ext cx="2750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P115</a:t>
            </a:r>
            <a:endParaRPr lang="en-US" altLang="zh-C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pic>
        <p:nvPicPr>
          <p:cNvPr id="3" name="图片 2" descr="9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55" y="2066925"/>
            <a:ext cx="7002145" cy="4083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21165" y="2686050"/>
            <a:ext cx="2786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P116</a:t>
            </a:r>
            <a:endParaRPr lang="en-US" altLang="zh-C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9321165" y="2686050"/>
            <a:ext cx="2786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P119</a:t>
            </a:r>
            <a:endParaRPr lang="en-US" altLang="zh-CN"/>
          </a:p>
        </p:txBody>
      </p:sp>
      <p:pic>
        <p:nvPicPr>
          <p:cNvPr id="3" name="图片 2" descr="9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1654810"/>
            <a:ext cx="7729220" cy="30460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9321165" y="2686050"/>
            <a:ext cx="2786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P119</a:t>
            </a:r>
            <a:endParaRPr lang="en-US" altLang="zh-CN"/>
          </a:p>
        </p:txBody>
      </p:sp>
      <p:pic>
        <p:nvPicPr>
          <p:cNvPr id="2" name="图片 1" descr="光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644650"/>
            <a:ext cx="5581015" cy="35693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1115060" y="1054735"/>
            <a:ext cx="9808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七、画图说明</a:t>
            </a:r>
            <a:r>
              <a:rPr lang="zh-CN" altLang="en-US" sz="2000" b="1">
                <a:solidFill>
                  <a:srgbClr val="FF0000"/>
                </a:solidFill>
              </a:rPr>
              <a:t>热电阻温度传感器</a:t>
            </a:r>
            <a:r>
              <a:rPr lang="zh-CN" altLang="en-US" sz="2000" b="1"/>
              <a:t>采用</a:t>
            </a:r>
            <a:r>
              <a:rPr lang="zh-CN" altLang="en-US" sz="2000" b="1">
                <a:solidFill>
                  <a:srgbClr val="FF0000"/>
                </a:solidFill>
              </a:rPr>
              <a:t>三线制</a:t>
            </a:r>
            <a:r>
              <a:rPr lang="zh-CN" altLang="en-US" sz="2000" b="1"/>
              <a:t>，</a:t>
            </a:r>
            <a:r>
              <a:rPr lang="zh-CN" altLang="en-US" sz="2000" b="1">
                <a:solidFill>
                  <a:srgbClr val="FF0000"/>
                </a:solidFill>
              </a:rPr>
              <a:t>热电偶温度传感器加冷端补偿</a:t>
            </a:r>
            <a:r>
              <a:rPr lang="zh-CN" altLang="en-US" sz="2000" b="1"/>
              <a:t>，为什么？</a:t>
            </a:r>
            <a:endParaRPr lang="zh-CN" altLang="en-US" sz="2000" b="1"/>
          </a:p>
        </p:txBody>
      </p:sp>
      <p:pic>
        <p:nvPicPr>
          <p:cNvPr id="176132" name="图片 176131" descr="QQ截图未命名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10" y="1725930"/>
            <a:ext cx="3858260" cy="2629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0" name="图片 178179" descr="QQ截图未命名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650" y="1725930"/>
            <a:ext cx="3388360" cy="2510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1409065" y="4493260"/>
            <a:ext cx="38138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采用三线制的原因：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采用两根材料、长度、横截面积都相等的</a:t>
            </a:r>
            <a:r>
              <a:rPr lang="zh-CN" altLang="en-US">
                <a:solidFill>
                  <a:srgbClr val="FF0000"/>
                </a:solidFill>
              </a:rPr>
              <a:t>导线分别接在测量桥臂和调零桥臂，以提高测量精度，避免机舱温度对测量值的影响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673215" y="4493260"/>
            <a:ext cx="51530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采用冷端补偿的原因：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冷端温度随环境温度变化，当热端温度不变而环境温度升高，则</a:t>
            </a:r>
            <a:r>
              <a:rPr lang="zh-CN" altLang="en-US">
                <a:solidFill>
                  <a:srgbClr val="FF0000"/>
                </a:solidFill>
              </a:rPr>
              <a:t>热端、冷端之间的温差减小</a:t>
            </a:r>
            <a:r>
              <a:rPr lang="zh-CN" altLang="en-US"/>
              <a:t>，影响测量精度。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以提高测量精度、消除冷端温度变化对测量精度的影响。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725805" y="1136015"/>
            <a:ext cx="10740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八、有一气动压差变送器，量程是0-1000mmH20，现测量400-800mmH20，请问如何调整。</a:t>
            </a:r>
            <a:endParaRPr lang="zh-CN" altLang="en-US" sz="2000" b="1"/>
          </a:p>
        </p:txBody>
      </p:sp>
      <p:sp>
        <p:nvSpPr>
          <p:cNvPr id="2" name="文本框 1"/>
          <p:cNvSpPr txBox="1"/>
          <p:nvPr/>
        </p:nvSpPr>
        <p:spPr>
          <a:xfrm>
            <a:off x="3589655" y="2078990"/>
            <a:ext cx="5873115" cy="30410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1.</a:t>
            </a:r>
            <a:r>
              <a:rPr lang="zh-CN" altLang="en-US">
                <a:solidFill>
                  <a:srgbClr val="FF0000"/>
                </a:solidFill>
              </a:rPr>
              <a:t>调零</a:t>
            </a:r>
            <a:r>
              <a:rPr lang="zh-CN" altLang="en-US"/>
              <a:t>：让正负压差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Δ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P=400mmH</a:t>
            </a:r>
            <a:r>
              <a:rPr lang="en-US" altLang="zh-CN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，观察变送器输出压力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是否为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0.02Mpa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，若不是，则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调整调零弹簧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，直到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P</a:t>
            </a:r>
            <a:r>
              <a:rPr lang="zh-CN" altLang="en-US" baseline="-25000">
                <a:latin typeface="宋体" panose="02010600030101010101" pitchFamily="2" charset="-122"/>
                <a:ea typeface="宋体" panose="02010600030101010101" pitchFamily="2" charset="-122"/>
              </a:rPr>
              <a:t>出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=0.02Mpa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aseline="-25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调量程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：增大压差，让正负压差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Δ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P=800mmH</a:t>
            </a:r>
            <a:r>
              <a:rPr lang="en-US" altLang="zh-CN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O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，观察变送器输出压力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</a:t>
            </a:r>
            <a:r>
              <a:rPr lang="zh-CN" altLang="en-US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出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是否为</a:t>
            </a:r>
            <a:r>
              <a:rPr lang="en-US" altLang="zh-CN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0.1Mpa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，若不是，则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调节反馈波纹管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，直到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</a:t>
            </a:r>
            <a:r>
              <a:rPr lang="zh-CN" altLang="en-US" baseline="-25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出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=0.1Mpa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量程调整完成后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，再进行调零，之后再看量程是否合适，如此反复，直到调零和调量程都准确。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1275" y="5761355"/>
            <a:ext cx="1795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0.02--0.1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Mpa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lang="zh-CN" altLang="en-US"/>
              <a:t>若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</a:t>
            </a:r>
            <a:r>
              <a:rPr lang="zh-CN" altLang="en-US" baseline="-25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出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=0.08Mpa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1182370" y="1136015"/>
            <a:ext cx="10740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九、油船锅炉水位为什么采用双冲量控制？双回路锅炉水位控制有哪些特点？</a:t>
            </a:r>
            <a:endParaRPr lang="zh-CN" altLang="en-US" sz="2000" b="1"/>
          </a:p>
        </p:txBody>
      </p:sp>
      <p:sp>
        <p:nvSpPr>
          <p:cNvPr id="3" name="文本框 2"/>
          <p:cNvSpPr txBox="1"/>
          <p:nvPr/>
        </p:nvSpPr>
        <p:spPr>
          <a:xfrm>
            <a:off x="1838960" y="1998345"/>
            <a:ext cx="965581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采用双冲量控制的原因：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锅炉水位不仅仅由水量决定，而且还受到蒸汽表面压力的影响，</a:t>
            </a:r>
            <a:r>
              <a:rPr lang="zh-CN" altLang="en-US">
                <a:solidFill>
                  <a:srgbClr val="FF0000"/>
                </a:solidFill>
              </a:rPr>
              <a:t>为了克服锅炉虚假水位的影响而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采用双冲量控制</a:t>
            </a:r>
            <a:r>
              <a:rPr lang="zh-CN" altLang="en-US">
                <a:sym typeface="+mn-ea"/>
              </a:rPr>
              <a:t>（</a:t>
            </a:r>
            <a:r>
              <a:rPr lang="zh-CN" altLang="en-US">
                <a:latin typeface="Calibri" panose="020F0502020204030204" charset="0"/>
                <a:sym typeface="+mn-ea"/>
              </a:rPr>
              <a:t>①水位流量  ②蒸汽流量信号（为主）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双回路锅炉水位控制的特点：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除了根据</a:t>
            </a:r>
            <a:r>
              <a:rPr lang="zh-CN" altLang="en-US">
                <a:solidFill>
                  <a:srgbClr val="FF0000"/>
                </a:solidFill>
              </a:rPr>
              <a:t>水位偏差和蒸汽流量双冲量来控制给水阀开度的水位控制回路外</a:t>
            </a:r>
            <a:r>
              <a:rPr lang="zh-CN" altLang="en-US"/>
              <a:t>还设有</a:t>
            </a:r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控制给水阀前后压差恒定</a:t>
            </a:r>
            <a:r>
              <a:rPr lang="zh-CN" altLang="en-US">
                <a:latin typeface="Calibri" panose="020F0502020204030204" charset="0"/>
              </a:rPr>
              <a:t>的给水压差控制回路。</a:t>
            </a:r>
            <a:endParaRPr lang="zh-CN" altLang="en-US">
              <a:latin typeface="Calibri" panose="020F0502020204030204" charset="0"/>
            </a:endParaRPr>
          </a:p>
          <a:p>
            <a:endParaRPr lang="zh-CN" altLang="en-US">
              <a:latin typeface="Calibri" panose="020F0502020204030204" charset="0"/>
            </a:endParaRPr>
          </a:p>
          <a:p>
            <a:r>
              <a:rPr lang="zh-CN" altLang="en-US" i="1" u="sng">
                <a:effectLst/>
                <a:latin typeface="Calibri" panose="020F0502020204030204" charset="0"/>
              </a:rPr>
              <a:t> ①</a:t>
            </a:r>
            <a:r>
              <a:rPr lang="zh-CN" altLang="en-US" i="1" u="sng">
                <a:effectLst/>
                <a:latin typeface="Calibri" panose="020F0502020204030204" charset="0"/>
                <a:sym typeface="+mn-ea"/>
              </a:rPr>
              <a:t>控制给水阀前后压差恒定  </a:t>
            </a:r>
            <a:r>
              <a:rPr lang="zh-CN" altLang="en-US" i="1" u="sng">
                <a:effectLst/>
                <a:latin typeface="Calibri" panose="020F0502020204030204" charset="0"/>
              </a:rPr>
              <a:t>②控制给水阀的开度</a:t>
            </a:r>
            <a:endParaRPr lang="zh-CN" altLang="en-US" i="1" u="sng">
              <a:effectLst/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sp>
        <p:nvSpPr>
          <p:cNvPr id="16" name="文本框 15"/>
          <p:cNvSpPr txBox="1"/>
          <p:nvPr/>
        </p:nvSpPr>
        <p:spPr>
          <a:xfrm>
            <a:off x="1182370" y="1136015"/>
            <a:ext cx="107403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十、画图说明磁脉冲转速传感器为什么采用两个磁头？</a:t>
            </a:r>
            <a:endParaRPr lang="zh-CN" altLang="en-US" sz="2000" b="1"/>
          </a:p>
        </p:txBody>
      </p:sp>
      <p:pic>
        <p:nvPicPr>
          <p:cNvPr id="187396" name="图片 187395" descr="QQ截图未命名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95" y="1656715"/>
            <a:ext cx="6811645" cy="334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301875" y="4929505"/>
            <a:ext cx="65220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安装两个磁头来检测主机的换向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①正车时：</a:t>
            </a:r>
            <a:r>
              <a:rPr lang="en-US" altLang="zh-CN">
                <a:latin typeface="Calibri" panose="020F0502020204030204" charset="0"/>
              </a:rPr>
              <a:t>D</a:t>
            </a:r>
            <a:r>
              <a:rPr lang="zh-CN" altLang="en-US">
                <a:latin typeface="Calibri" panose="020F0502020204030204" charset="0"/>
              </a:rPr>
              <a:t>端正脉冲超前</a:t>
            </a:r>
            <a:r>
              <a:rPr lang="en-US" altLang="zh-CN">
                <a:latin typeface="Calibri" panose="020F0502020204030204" charset="0"/>
              </a:rPr>
              <a:t>CP 1/4</a:t>
            </a:r>
            <a:r>
              <a:rPr lang="zh-CN" altLang="en-US">
                <a:latin typeface="Calibri" panose="020F0502020204030204" charset="0"/>
              </a:rPr>
              <a:t>个周期，当</a:t>
            </a:r>
            <a:r>
              <a:rPr lang="en-US" altLang="zh-CN">
                <a:latin typeface="Calibri" panose="020F0502020204030204" charset="0"/>
              </a:rPr>
              <a:t>CP</a:t>
            </a:r>
            <a:r>
              <a:rPr lang="zh-CN" altLang="en-US">
                <a:latin typeface="Calibri" panose="020F0502020204030204" charset="0"/>
              </a:rPr>
              <a:t>为上升沿时，</a:t>
            </a:r>
            <a:r>
              <a:rPr lang="en-US" altLang="zh-CN">
                <a:latin typeface="Calibri" panose="020F0502020204030204" charset="0"/>
              </a:rPr>
              <a:t>D</a:t>
            </a:r>
            <a:r>
              <a:rPr lang="zh-CN" altLang="en-US">
                <a:latin typeface="Calibri" panose="020F0502020204030204" charset="0"/>
              </a:rPr>
              <a:t>为</a:t>
            </a:r>
            <a:r>
              <a:rPr lang="en-US" altLang="zh-CN">
                <a:latin typeface="Calibri" panose="020F0502020204030204" charset="0"/>
              </a:rPr>
              <a:t>1</a:t>
            </a:r>
            <a:r>
              <a:rPr lang="zh-CN" altLang="en-US">
                <a:latin typeface="Calibri" panose="020F0502020204030204" charset="0"/>
              </a:rPr>
              <a:t>信号，因此</a:t>
            </a:r>
            <a:r>
              <a:rPr lang="en-US" altLang="zh-CN">
                <a:latin typeface="Calibri" panose="020F0502020204030204" charset="0"/>
              </a:rPr>
              <a:t>Q</a:t>
            </a:r>
            <a:r>
              <a:rPr lang="zh-CN" altLang="en-US">
                <a:latin typeface="Calibri" panose="020F0502020204030204" charset="0"/>
              </a:rPr>
              <a:t>输出</a:t>
            </a:r>
            <a:r>
              <a:rPr lang="en-US" altLang="zh-CN">
                <a:latin typeface="Calibri" panose="020F0502020204030204" charset="0"/>
              </a:rPr>
              <a:t>1</a:t>
            </a:r>
            <a:r>
              <a:rPr lang="zh-CN" altLang="en-US">
                <a:latin typeface="Calibri" panose="020F0502020204030204" charset="0"/>
              </a:rPr>
              <a:t>信号，为正车。</a:t>
            </a:r>
            <a:endParaRPr lang="zh-CN" altLang="en-US">
              <a:latin typeface="Calibri" panose="020F0502020204030204" charset="0"/>
            </a:endParaRPr>
          </a:p>
          <a:p>
            <a:r>
              <a:rPr lang="zh-CN" altLang="en-US">
                <a:solidFill>
                  <a:srgbClr val="FF0000"/>
                </a:solidFill>
                <a:latin typeface="Calibri" panose="020F0502020204030204" charset="0"/>
              </a:rPr>
              <a:t>②倒车时：</a:t>
            </a:r>
            <a:r>
              <a:rPr lang="en-US" altLang="zh-CN">
                <a:latin typeface="Calibri" panose="020F0502020204030204" charset="0"/>
              </a:rPr>
              <a:t>CP</a:t>
            </a:r>
            <a:r>
              <a:rPr lang="zh-CN" altLang="en-US">
                <a:latin typeface="Calibri" panose="020F0502020204030204" charset="0"/>
              </a:rPr>
              <a:t>端正脉冲超前</a:t>
            </a:r>
            <a:r>
              <a:rPr lang="en-US" altLang="zh-CN">
                <a:latin typeface="Calibri" panose="020F0502020204030204" charset="0"/>
              </a:rPr>
              <a:t>D 1/4</a:t>
            </a:r>
            <a:r>
              <a:rPr lang="zh-CN" altLang="en-US">
                <a:latin typeface="Calibri" panose="020F0502020204030204" charset="0"/>
              </a:rPr>
              <a:t>个周期，</a:t>
            </a:r>
            <a:r>
              <a:rPr lang="zh-CN" altLang="en-US">
                <a:latin typeface="Calibri" panose="020F0502020204030204" charset="0"/>
                <a:sym typeface="+mn-ea"/>
              </a:rPr>
              <a:t>当</a:t>
            </a:r>
            <a:r>
              <a:rPr lang="en-US" altLang="zh-CN">
                <a:latin typeface="Calibri" panose="020F0502020204030204" charset="0"/>
                <a:sym typeface="+mn-ea"/>
              </a:rPr>
              <a:t>CP</a:t>
            </a:r>
            <a:r>
              <a:rPr lang="zh-CN" altLang="en-US">
                <a:latin typeface="Calibri" panose="020F0502020204030204" charset="0"/>
                <a:sym typeface="+mn-ea"/>
              </a:rPr>
              <a:t>为上升沿时，</a:t>
            </a:r>
            <a:r>
              <a:rPr lang="en-US" altLang="zh-CN">
                <a:latin typeface="Calibri" panose="020F0502020204030204" charset="0"/>
                <a:sym typeface="+mn-ea"/>
              </a:rPr>
              <a:t>D</a:t>
            </a:r>
            <a:r>
              <a:rPr lang="zh-CN" altLang="en-US">
                <a:latin typeface="Calibri" panose="020F0502020204030204" charset="0"/>
                <a:sym typeface="+mn-ea"/>
              </a:rPr>
              <a:t>为</a:t>
            </a:r>
            <a:r>
              <a:rPr lang="en-US" altLang="zh-CN">
                <a:latin typeface="Calibri" panose="020F0502020204030204" charset="0"/>
                <a:sym typeface="+mn-ea"/>
              </a:rPr>
              <a:t>0</a:t>
            </a:r>
            <a:r>
              <a:rPr lang="zh-CN" altLang="en-US">
                <a:latin typeface="Calibri" panose="020F0502020204030204" charset="0"/>
                <a:sym typeface="+mn-ea"/>
              </a:rPr>
              <a:t>信号，因此</a:t>
            </a:r>
            <a:r>
              <a:rPr lang="en-US" altLang="zh-CN">
                <a:latin typeface="Calibri" panose="020F0502020204030204" charset="0"/>
                <a:sym typeface="+mn-ea"/>
              </a:rPr>
              <a:t>Q</a:t>
            </a:r>
            <a:r>
              <a:rPr lang="zh-CN" altLang="en-US">
                <a:latin typeface="Calibri" panose="020F0502020204030204" charset="0"/>
                <a:sym typeface="+mn-ea"/>
              </a:rPr>
              <a:t>输出</a:t>
            </a:r>
            <a:r>
              <a:rPr lang="en-US" altLang="zh-CN">
                <a:latin typeface="Calibri" panose="020F0502020204030204" charset="0"/>
                <a:sym typeface="+mn-ea"/>
              </a:rPr>
              <a:t>0</a:t>
            </a:r>
            <a:r>
              <a:rPr lang="zh-CN" altLang="en-US">
                <a:latin typeface="Calibri" panose="020F0502020204030204" charset="0"/>
                <a:sym typeface="+mn-ea"/>
              </a:rPr>
              <a:t>信号，为倒车。</a:t>
            </a:r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pic>
        <p:nvPicPr>
          <p:cNvPr id="2" name="图片 1" descr="121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245110"/>
            <a:ext cx="5255895" cy="6571615"/>
          </a:xfrm>
          <a:prstGeom prst="rect">
            <a:avLst/>
          </a:prstGeom>
        </p:spPr>
      </p:pic>
      <p:pic>
        <p:nvPicPr>
          <p:cNvPr id="3" name="图片 2" descr="1211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15" y="274320"/>
            <a:ext cx="5028565" cy="65430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29240" y="1856105"/>
            <a:ext cx="1328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45065" y="1825625"/>
            <a:ext cx="203200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>
                <a:solidFill>
                  <a:srgbClr val="FF0000"/>
                </a:solidFill>
              </a:rPr>
              <a:t>(1)</a:t>
            </a:r>
            <a:r>
              <a:rPr lang="zh-CN" altLang="en-US" sz="1600">
                <a:solidFill>
                  <a:srgbClr val="FF0000"/>
                </a:solidFill>
              </a:rPr>
              <a:t>停车：</a:t>
            </a:r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Calibri" panose="020F0502020204030204" charset="0"/>
              </a:rPr>
              <a:t>①机旁应急停车</a:t>
            </a:r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Calibri" panose="020F0502020204030204" charset="0"/>
              </a:rPr>
              <a:t>②安保停车</a:t>
            </a:r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Calibri" panose="020F0502020204030204" charset="0"/>
              </a:rPr>
              <a:t>③集控室遥控停车</a:t>
            </a:r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r>
              <a:rPr lang="zh-CN" altLang="en-US" sz="1600">
                <a:solidFill>
                  <a:srgbClr val="FF0000"/>
                </a:solidFill>
                <a:latin typeface="Calibri" panose="020F0502020204030204" charset="0"/>
              </a:rPr>
              <a:t>④驾驶台遥控停车</a:t>
            </a:r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</a:rPr>
              <a:t>(2)</a:t>
            </a:r>
            <a:r>
              <a:rPr lang="zh-CN" altLang="en-US" sz="1600">
                <a:solidFill>
                  <a:srgbClr val="FF0000"/>
                </a:solidFill>
                <a:latin typeface="Calibri" panose="020F0502020204030204" charset="0"/>
              </a:rPr>
              <a:t>起动</a:t>
            </a:r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  <a:p>
            <a:r>
              <a:rPr lang="en-US" altLang="zh-CN" sz="1600">
                <a:solidFill>
                  <a:srgbClr val="FF0000"/>
                </a:solidFill>
                <a:latin typeface="Calibri" panose="020F0502020204030204" charset="0"/>
              </a:rPr>
              <a:t>(3)</a:t>
            </a:r>
            <a:r>
              <a:rPr lang="zh-CN" altLang="en-US" sz="1600">
                <a:solidFill>
                  <a:srgbClr val="FF0000"/>
                </a:solidFill>
                <a:latin typeface="Calibri" panose="020F0502020204030204" charset="0"/>
              </a:rPr>
              <a:t>换向</a:t>
            </a:r>
            <a:endParaRPr lang="zh-CN" altLang="en-US" sz="1600">
              <a:solidFill>
                <a:srgbClr val="FF0000"/>
              </a:solidFill>
              <a:latin typeface="Calibri" panose="020F050202020403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715" y="3596005"/>
            <a:ext cx="5751195" cy="26479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pic>
        <p:nvPicPr>
          <p:cNvPr id="2" name="图片 1" descr="燃油粘度测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336040"/>
            <a:ext cx="4537710" cy="30746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62150" y="4762500"/>
            <a:ext cx="35604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P88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测黏计：传统的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黏度转化为压力信号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7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585" y="1189355"/>
            <a:ext cx="3343910" cy="3643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00390" y="4832985"/>
            <a:ext cx="18669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P97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燃油黏度变化 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振幅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感生电动势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8018145" y="1600835"/>
            <a:ext cx="356044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0070C0"/>
                </a:solidFill>
              </a:rPr>
              <a:t>P99</a:t>
            </a:r>
            <a:endParaRPr lang="en-US" altLang="zh-CN" b="1">
              <a:solidFill>
                <a:srgbClr val="0070C0"/>
              </a:solidFill>
            </a:endParaRPr>
          </a:p>
          <a:p>
            <a:r>
              <a:rPr lang="zh-CN" altLang="en-US" b="1">
                <a:solidFill>
                  <a:srgbClr val="0070C0"/>
                </a:solidFill>
              </a:rPr>
              <a:t>温度定值控制</a:t>
            </a:r>
            <a:r>
              <a:rPr lang="en-US" altLang="zh-CN" b="1">
                <a:solidFill>
                  <a:srgbClr val="0070C0"/>
                </a:solidFill>
              </a:rPr>
              <a:t>+</a:t>
            </a:r>
            <a:r>
              <a:rPr lang="zh-CN" altLang="en-US" b="1">
                <a:solidFill>
                  <a:srgbClr val="0070C0"/>
                </a:solidFill>
              </a:rPr>
              <a:t>黏度调节器控制</a:t>
            </a:r>
            <a:endParaRPr lang="zh-CN" altLang="en-US" b="1">
              <a:solidFill>
                <a:srgbClr val="0070C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首先燃油黏度</a:t>
            </a:r>
            <a:r>
              <a:rPr lang="en-US" altLang="zh-CN">
                <a:solidFill>
                  <a:srgbClr val="FF0000"/>
                </a:solidFill>
              </a:rPr>
              <a:t>12cst</a:t>
            </a:r>
            <a:r>
              <a:rPr lang="zh-CN" altLang="en-US">
                <a:solidFill>
                  <a:srgbClr val="FF0000"/>
                </a:solidFill>
              </a:rPr>
              <a:t>，首先温度控制，燃油黏度控制过程中变为</a:t>
            </a:r>
            <a:r>
              <a:rPr lang="en-US" altLang="zh-CN">
                <a:solidFill>
                  <a:srgbClr val="FF0000"/>
                </a:solidFill>
              </a:rPr>
              <a:t>12.5cst</a:t>
            </a:r>
            <a:r>
              <a:rPr lang="zh-CN" altLang="en-US">
                <a:solidFill>
                  <a:srgbClr val="FF0000"/>
                </a:solidFill>
              </a:rPr>
              <a:t>，差值达到</a:t>
            </a:r>
            <a:r>
              <a:rPr lang="en-US" altLang="zh-CN">
                <a:solidFill>
                  <a:srgbClr val="FF0000"/>
                </a:solidFill>
              </a:rPr>
              <a:t>0.5cst</a:t>
            </a:r>
            <a:r>
              <a:rPr lang="zh-CN" altLang="en-US">
                <a:solidFill>
                  <a:srgbClr val="FF0000"/>
                </a:solidFill>
              </a:rPr>
              <a:t>，进而转化为黏度控制。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经过一段时间，黏度回到</a:t>
            </a:r>
            <a:r>
              <a:rPr lang="en-US" altLang="zh-CN">
                <a:solidFill>
                  <a:srgbClr val="FF0000"/>
                </a:solidFill>
              </a:rPr>
              <a:t>12.5cst</a:t>
            </a:r>
            <a:r>
              <a:rPr lang="zh-CN" altLang="en-US">
                <a:solidFill>
                  <a:srgbClr val="FF0000"/>
                </a:solidFill>
              </a:rPr>
              <a:t>以下，此时燃油温度</a:t>
            </a:r>
            <a:r>
              <a:rPr lang="en-US" altLang="zh-CN">
                <a:solidFill>
                  <a:srgbClr val="FF0000"/>
                </a:solidFill>
              </a:rPr>
              <a:t>154℃</a:t>
            </a:r>
            <a:r>
              <a:rPr lang="zh-CN" altLang="en-US">
                <a:solidFill>
                  <a:srgbClr val="FF0000"/>
                </a:solidFill>
              </a:rPr>
              <a:t>，温度调控器以</a:t>
            </a:r>
            <a:r>
              <a:rPr lang="en-US" altLang="zh-CN">
                <a:solidFill>
                  <a:srgbClr val="FF0000"/>
                </a:solidFill>
              </a:rPr>
              <a:t>154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℃</a:t>
            </a:r>
            <a:r>
              <a:rPr lang="zh-CN" altLang="en-US">
                <a:solidFill>
                  <a:srgbClr val="FF0000"/>
                </a:solidFill>
              </a:rPr>
              <a:t>为温度给定值再进行温度定值控制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如此反复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 descr="燃油粘度（温度）控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" y="1066800"/>
            <a:ext cx="6906895" cy="35915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20309" y="274535"/>
            <a:ext cx="1878330" cy="501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sz="2665" b="1" kern="1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轮机自动化</a:t>
            </a:r>
            <a:endParaRPr lang="zh-CN" sz="2665" b="1" kern="1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48920" y="867410"/>
            <a:ext cx="1658620" cy="15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10707" y="25400"/>
            <a:ext cx="1855893" cy="1310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20827" y="3089487"/>
            <a:ext cx="7420187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ts val="1620"/>
              </a:lnSpc>
              <a:buFont typeface="Wingdings" panose="05000000000000000000" charset="0"/>
              <a:buChar char="Ø"/>
            </a:pPr>
            <a:endParaRPr lang="zh-CN" altLang="en-US" sz="2400"/>
          </a:p>
        </p:txBody>
      </p:sp>
      <p:pic>
        <p:nvPicPr>
          <p:cNvPr id="2" name="图片 1" descr="9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" y="1057275"/>
            <a:ext cx="7951470" cy="54051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1050" y="1656715"/>
            <a:ext cx="3214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P114</a:t>
            </a:r>
            <a:endParaRPr lang="en-US" altLang="zh-CN"/>
          </a:p>
          <a:p>
            <a:r>
              <a:rPr lang="zh-CN" altLang="en-US"/>
              <a:t>电极式双位水位控制系统</a:t>
            </a:r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WPS 演示</Application>
  <PresentationFormat>宽屏</PresentationFormat>
  <Paragraphs>113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Times New Roman</vt:lpstr>
      <vt:lpstr>Calibri Light</vt:lpstr>
      <vt:lpstr>微软雅黑 Light</vt:lpstr>
      <vt:lpstr>Wingdings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陌玍熟悉1398862229</cp:lastModifiedBy>
  <cp:revision>26</cp:revision>
  <dcterms:created xsi:type="dcterms:W3CDTF">2019-06-19T02:08:00Z</dcterms:created>
  <dcterms:modified xsi:type="dcterms:W3CDTF">2019-12-25T05:51:50Z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